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embeddedFontLst>
    <p:embeddedFont>
      <p:font typeface="Inria Sans" panose="020B0604020202020204" charset="0"/>
      <p:regular r:id="rId43"/>
      <p:bold r:id="rId44"/>
      <p:italic r:id="rId45"/>
      <p:boldItalic r:id="rId46"/>
    </p:embeddedFont>
    <p:embeddedFont>
      <p:font typeface="Inria Sans Light" panose="020B0604020202020204" charset="0"/>
      <p:regular r:id="rId47"/>
      <p:bold r:id="rId48"/>
      <p:italic r:id="rId49"/>
      <p:boldItalic r:id="rId50"/>
    </p:embeddedFont>
    <p:embeddedFont>
      <p:font typeface="Inria Serif" panose="020B060402020202020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931" y="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Thomas: Introduction slides, Questions 1 and 2</a:t>
            </a:r>
            <a:endParaRPr/>
          </a:p>
          <a:p>
            <a:pPr marL="0" lvl="0" indent="0" algn="l" rtl="0">
              <a:spcBef>
                <a:spcPts val="0"/>
              </a:spcBef>
              <a:spcAft>
                <a:spcPts val="0"/>
              </a:spcAft>
              <a:buNone/>
            </a:pPr>
            <a:r>
              <a:rPr lang="en"/>
              <a:t>Nnenna: Questions 3 and 4</a:t>
            </a:r>
            <a:endParaRPr/>
          </a:p>
          <a:p>
            <a:pPr marL="0" lvl="0" indent="0" algn="l" rtl="0">
              <a:spcBef>
                <a:spcPts val="0"/>
              </a:spcBef>
              <a:spcAft>
                <a:spcPts val="0"/>
              </a:spcAft>
              <a:buNone/>
            </a:pPr>
            <a:r>
              <a:rPr lang="en"/>
              <a:t>Sean: Questions 5 and 6</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b189991bb6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b189991bb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b189991bb6_3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b189991bb6_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189991bb6_3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b189991bb6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b189991bb6_3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b189991bb6_3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b189991bb6_3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b189991bb6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b189991bb6_3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b189991bb6_3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b189991bb6_3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b189991bb6_3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b189991bb6_3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b189991bb6_3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b189991bb6_3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b189991bb6_3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b189991bb6_3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b189991bb6_3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Process 1 → 2 is isentropic therefore s1=s2,ideal (straight line up);</a:t>
            </a:r>
            <a:endParaRPr/>
          </a:p>
          <a:p>
            <a:pPr marL="0" lvl="0" indent="0" algn="l" rtl="0">
              <a:spcBef>
                <a:spcPts val="0"/>
              </a:spcBef>
              <a:spcAft>
                <a:spcPts val="0"/>
              </a:spcAft>
              <a:buNone/>
            </a:pPr>
            <a:r>
              <a:rPr lang="en"/>
              <a:t>Process 2 → 3 is *isobaric* heat loss therefore temperature decreases along the P = 1.2 MPa contour until reaching sat. liquid line;</a:t>
            </a:r>
            <a:endParaRPr/>
          </a:p>
          <a:p>
            <a:pPr marL="0" lvl="0" indent="0" algn="l" rtl="0">
              <a:spcBef>
                <a:spcPts val="0"/>
              </a:spcBef>
              <a:spcAft>
                <a:spcPts val="0"/>
              </a:spcAft>
              <a:buNone/>
            </a:pPr>
            <a:r>
              <a:rPr lang="en"/>
              <a:t>Process 3 → 4 is isenthalpic expansion, however it is not isentropic because of the nature of free expansion, pressure decreases back to </a:t>
            </a:r>
            <a:endParaRPr/>
          </a:p>
          <a:p>
            <a:pPr marL="457200" lvl="0" indent="457200" algn="l" rtl="0">
              <a:spcBef>
                <a:spcPts val="0"/>
              </a:spcBef>
              <a:spcAft>
                <a:spcPts val="0"/>
              </a:spcAft>
              <a:buNone/>
            </a:pPr>
            <a:r>
              <a:rPr lang="en"/>
              <a:t> 0.14 Mpa as a result. Since steady state &amp; sigma &gt; 0 &amp; Q = 0, s4,ideal &gt; s3 by entropy balance equation</a:t>
            </a:r>
            <a:endParaRPr/>
          </a:p>
          <a:p>
            <a:pPr marL="0" lvl="0" indent="0" algn="l" rtl="0">
              <a:spcBef>
                <a:spcPts val="0"/>
              </a:spcBef>
              <a:spcAft>
                <a:spcPts val="0"/>
              </a:spcAft>
              <a:buNone/>
            </a:pPr>
            <a:r>
              <a:rPr lang="en"/>
              <a:t>Process 4 → 1 Is isobaric heat addition up to saturated vapor (state 1), therefore follows a constant line (because inside vapor dome)</a:t>
            </a:r>
            <a:endParaRPr/>
          </a:p>
          <a:p>
            <a:pPr marL="0" lvl="0" indent="0" algn="l" rtl="0">
              <a:spcBef>
                <a:spcPts val="0"/>
              </a:spcBef>
              <a:spcAft>
                <a:spcPts val="0"/>
              </a:spcAft>
              <a:buNone/>
            </a:pPr>
            <a:r>
              <a:rPr lang="en"/>
              <a:t>Cycle Repeats.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7877d107e0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7877d107e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Most common one is vapor compression (is the one we will talk about)</a:t>
            </a:r>
            <a:endParaRPr/>
          </a:p>
          <a:p>
            <a:pPr marL="0" lvl="0" indent="0" algn="l" rtl="0">
              <a:spcBef>
                <a:spcPts val="0"/>
              </a:spcBef>
              <a:spcAft>
                <a:spcPts val="0"/>
              </a:spcAft>
              <a:buNone/>
            </a:pPr>
            <a:endParaRPr/>
          </a:p>
          <a:p>
            <a:pPr marL="0" lvl="0" indent="0" algn="l" rtl="0">
              <a:spcBef>
                <a:spcPts val="0"/>
              </a:spcBef>
              <a:spcAft>
                <a:spcPts val="0"/>
              </a:spcAft>
              <a:buNone/>
            </a:pPr>
            <a:r>
              <a:rPr lang="en"/>
              <a:t>Vapor absorption is similar to vapor compression but the fluids involved are “refrigerants” and “absorbents”</a:t>
            </a:r>
            <a:endParaRPr/>
          </a:p>
          <a:p>
            <a:pPr marL="457200" lvl="0" indent="-298450" algn="l" rtl="0">
              <a:spcBef>
                <a:spcPts val="0"/>
              </a:spcBef>
              <a:spcAft>
                <a:spcPts val="0"/>
              </a:spcAft>
              <a:buSzPts val="1100"/>
              <a:buChar char="-"/>
            </a:pPr>
            <a:r>
              <a:rPr lang="en"/>
              <a:t>For example, ammonia as refrigerant fluid, water as absorbent</a:t>
            </a:r>
            <a:endParaRPr/>
          </a:p>
          <a:p>
            <a:pPr marL="457200" lvl="0" indent="-298450" algn="l" rtl="0">
              <a:spcBef>
                <a:spcPts val="0"/>
              </a:spcBef>
              <a:spcAft>
                <a:spcPts val="0"/>
              </a:spcAft>
              <a:buSzPts val="1100"/>
              <a:buChar char="-"/>
            </a:pPr>
            <a:r>
              <a:rPr lang="en"/>
              <a:t>Both vapor compression and vapor absorption depend on the compression and expansion of the refrigerant fluid</a:t>
            </a:r>
            <a:endParaRPr/>
          </a:p>
          <a:p>
            <a:pPr marL="914400" lvl="1" indent="-298450" algn="l" rtl="0">
              <a:spcBef>
                <a:spcPts val="0"/>
              </a:spcBef>
              <a:spcAft>
                <a:spcPts val="0"/>
              </a:spcAft>
              <a:buSzPts val="1100"/>
              <a:buChar char="-"/>
            </a:pPr>
            <a:r>
              <a:rPr lang="en"/>
              <a:t>Main difference is that rather than relying on electrical work to move, vapor absorption relies on heat absorption to move the refrigerant from high pressure to low pressure and vice versa</a:t>
            </a:r>
            <a:endParaRPr/>
          </a:p>
          <a:p>
            <a:pPr marL="914400" lvl="1" indent="-298450" algn="l" rtl="0">
              <a:spcBef>
                <a:spcPts val="0"/>
              </a:spcBef>
              <a:spcAft>
                <a:spcPts val="0"/>
              </a:spcAft>
              <a:buSzPts val="1100"/>
              <a:buChar char="-"/>
            </a:pPr>
            <a:r>
              <a:rPr lang="en"/>
              <a:t>Heat can be derived from many fuel sources (natural gas, hot steam, etc.)</a:t>
            </a:r>
            <a:endParaRPr/>
          </a:p>
          <a:p>
            <a:pPr marL="0" lvl="0" indent="0" algn="l" rtl="0">
              <a:spcBef>
                <a:spcPts val="0"/>
              </a:spcBef>
              <a:spcAft>
                <a:spcPts val="0"/>
              </a:spcAft>
              <a:buNone/>
            </a:pPr>
            <a:endParaRPr/>
          </a:p>
          <a:p>
            <a:pPr marL="0" lvl="0" indent="0" algn="l" rtl="0">
              <a:spcBef>
                <a:spcPts val="0"/>
              </a:spcBef>
              <a:spcAft>
                <a:spcPts val="0"/>
              </a:spcAft>
              <a:buNone/>
            </a:pPr>
            <a:r>
              <a:rPr lang="en"/>
              <a:t>Evaporative cooling is pretty nontraditional</a:t>
            </a:r>
            <a:endParaRPr/>
          </a:p>
          <a:p>
            <a:pPr marL="457200" lvl="0" indent="-298450" algn="l" rtl="0">
              <a:spcBef>
                <a:spcPts val="0"/>
              </a:spcBef>
              <a:spcAft>
                <a:spcPts val="0"/>
              </a:spcAft>
              <a:buSzPts val="1100"/>
              <a:buChar char="-"/>
            </a:pPr>
            <a:r>
              <a:rPr lang="en"/>
              <a:t>They cool warm outdoors air by blowing it over water-soaked material before entering the home</a:t>
            </a:r>
            <a:endParaRPr/>
          </a:p>
          <a:p>
            <a:pPr marL="457200" lvl="0" indent="-298450" algn="l" rtl="0">
              <a:spcBef>
                <a:spcPts val="0"/>
              </a:spcBef>
              <a:spcAft>
                <a:spcPts val="0"/>
              </a:spcAft>
              <a:buSzPts val="1100"/>
              <a:buChar char="-"/>
            </a:pPr>
            <a:r>
              <a:rPr lang="en"/>
              <a:t>Water absorbs the heat and evaporates</a:t>
            </a:r>
            <a:endParaRPr/>
          </a:p>
          <a:p>
            <a:pPr marL="457200" lvl="0" indent="-298450" algn="l" rtl="0">
              <a:spcBef>
                <a:spcPts val="0"/>
              </a:spcBef>
              <a:spcAft>
                <a:spcPts val="0"/>
              </a:spcAft>
              <a:buSzPts val="1100"/>
              <a:buChar char="-"/>
            </a:pPr>
            <a:r>
              <a:rPr lang="en"/>
              <a:t>Can reduce temperature by 15F to 40F, not costly and use ¼ the energy of regular AC units</a:t>
            </a:r>
            <a:endParaRPr/>
          </a:p>
          <a:p>
            <a:pPr marL="0" lvl="0" indent="0" algn="l" rtl="0">
              <a:spcBef>
                <a:spcPts val="0"/>
              </a:spcBef>
              <a:spcAft>
                <a:spcPts val="0"/>
              </a:spcAft>
              <a:buNone/>
            </a:pPr>
            <a:endParaRPr/>
          </a:p>
          <a:p>
            <a:pPr marL="0" lvl="0" indent="0" algn="l" rtl="0">
              <a:spcBef>
                <a:spcPts val="0"/>
              </a:spcBef>
              <a:spcAft>
                <a:spcPts val="0"/>
              </a:spcAft>
              <a:buNone/>
            </a:pPr>
            <a:r>
              <a:rPr lang="en"/>
              <a:t>Thermoelectric is very different because no refrigerant fluid or water is used</a:t>
            </a:r>
            <a:endParaRPr/>
          </a:p>
          <a:p>
            <a:pPr marL="457200" lvl="0" indent="-298450" algn="l" rtl="0">
              <a:spcBef>
                <a:spcPts val="0"/>
              </a:spcBef>
              <a:spcAft>
                <a:spcPts val="0"/>
              </a:spcAft>
              <a:buSzPts val="1100"/>
              <a:buChar char="-"/>
            </a:pPr>
            <a:r>
              <a:rPr lang="en"/>
              <a:t>Uses electricity and a thermocouple, which is a pair of wires insulated from each other where one becomes cold and the other hot </a:t>
            </a:r>
            <a:r>
              <a:rPr lang="en">
                <a:solidFill>
                  <a:schemeClr val="dk1"/>
                </a:solidFill>
              </a:rPr>
              <a:t>(don’t ask how)</a:t>
            </a:r>
            <a:endParaRPr/>
          </a:p>
          <a:p>
            <a:pPr marL="457200" lvl="0" indent="-298450" algn="l" rtl="0">
              <a:spcBef>
                <a:spcPts val="0"/>
              </a:spcBef>
              <a:spcAft>
                <a:spcPts val="0"/>
              </a:spcAft>
              <a:buSzPts val="1100"/>
              <a:buChar char="-"/>
            </a:pPr>
            <a:r>
              <a:rPr lang="en"/>
              <a:t>The cold wire is placed in location to be cooled while the hot wire is placed in hot reservoir</a:t>
            </a:r>
            <a:endParaRPr/>
          </a:p>
          <a:p>
            <a:pPr marL="457200" lvl="0" indent="-298450" algn="l" rtl="0">
              <a:spcBef>
                <a:spcPts val="0"/>
              </a:spcBef>
              <a:spcAft>
                <a:spcPts val="0"/>
              </a:spcAft>
              <a:buSzPts val="1100"/>
              <a:buChar char="-"/>
            </a:pPr>
            <a:r>
              <a:rPr lang="en"/>
              <a:t>Used for cooling small loads and regions (like electronics)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b189991bb6_3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b189991bb6_3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b189991bb6_3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b189991bb6_3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b189991bb6_3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b189991bb6_3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Process 1 → 2 is NOT isentropic anymore, but because its steady state &amp; Q = 0 &amp; sigma &gt; 0, </a:t>
            </a:r>
            <a:endParaRPr>
              <a:solidFill>
                <a:schemeClr val="dk1"/>
              </a:solidFill>
            </a:endParaRPr>
          </a:p>
          <a:p>
            <a:pPr marL="0" lvl="0" indent="0" algn="l" rtl="0">
              <a:spcBef>
                <a:spcPts val="0"/>
              </a:spcBef>
              <a:spcAft>
                <a:spcPts val="0"/>
              </a:spcAft>
              <a:buNone/>
            </a:pPr>
            <a:r>
              <a:rPr lang="en">
                <a:solidFill>
                  <a:schemeClr val="dk1"/>
                </a:solidFill>
              </a:rPr>
              <a:t>then therefore s2 &gt; s1 by the entropy balance equation; Pressure increases to P = 1.2 MPa because of the compression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Process 3 → 4 slightly more entropy due to process no longer being isenthalpic</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b189991bb6_3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b189991bb6_3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b189991bb6_3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b189991bb6_3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b189991bb6_3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b189991bb6_3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b189991bb6_3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b189991bb6_3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b189991bb6_3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b189991bb6_3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b189991bb6_3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b189991bb6_3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b189991bb6_3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b189991bb6_3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b07d0a5a13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b07d0a5a1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b189991bb6_3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b189991bb6_3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b189991bb6_3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b189991bb6_3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b189991bb6_3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b189991bb6_3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we can see, the diagram is the exact same as in the ideal scenario for question 2, however now the valve (i.e. process 3 → 4) is reversible therefore isentropic (straight line down)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b189991bb6_3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b189991bb6_3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b189991bb6_3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b189991bb6_3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b189991bb6_3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b189991bb6_3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b189991bb6_3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b189991bb6_3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b189991bb6_3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b189991bb6_3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b189991bb6_3_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b189991bb6_3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b189991bb6_3_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b189991bb6_3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189991bb6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189991bb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a941cec6b8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a941cec6b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b189991bb6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b189991bb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b189991bb6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b189991bb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The R-134a is in State 1. It is in the saturated vapor state at the minimum pressure of 0.14 MPa and is also therefore at -18.80℃, which is the corresponding saturated temperature at 0.14 MPa. This vapor travels towards the compressor where it gains energy from the in the form of electrical work which actuates the piston, making the temperature R-134a increase to a value that is hotter than the temperature of the warm outside environment.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R-134a is in State 2 now. The only known properties of the R-134a is that it is at the maximum possible pressure (1.2 MPa) and in a superheated vapor state. This vapor travels to the condenser where the R-134a is at a higher temperature than the warm outside environment and therefore loses energy in the form of heat to the outside environment, removing it from the system. This happens as empirically observed by the Clausius Statement because heat only travels naturally from the hotter reservoir to the colder reservoir. This process also happens at constant pressure and is therefore modelled as isobaric.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R-134a is in State 3 now. It is in the saturated liquid state at the maximum pressure of 1.2 MPa and is also therefore at 46.32℃, which is the corresponding saturated temperature at 1.2 MPa, just slightly cooler than the temperature of State 2. This liquid travels towards the expansion valve where the R-134a is able to expand without heat or work transfers. Therefore, there is no change in specific enthalpy. This expansion of the R-134a—corresponding to a drop in pressure as well—allows it to cool down to a temperature that is lower than the temperature inside the cold refrigerated space (inside the fridge).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R-134a is in State 4 now. The only known property of the R-134a is that it is in the two-phase mixture state. The R-134a enters into the evaporator and comes out at a temperature of -18.80℃ corresponding to property tables for the minimum possible pressure (0.14 MPa). The temperature that the R-134a entered the evaporator with is much lower than that of the fridge’s contents, therefore heat is transferred from the inside of the fridge and into the evaporator in accordance with the Clausius statement. This causes the R-134a to isothermally change phase from two-phase to saturated vapor.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R-134a is at State 1 now and the cycle repeats.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b189991bb6_3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b189991bb6_3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b189991bb6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b189991bb6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b189991bb6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b189991bb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855300" y="1756525"/>
            <a:ext cx="7433400" cy="16305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6000"/>
              <a:buNone/>
              <a:defRPr sz="6000"/>
            </a:lvl1pPr>
            <a:lvl2pPr lvl="1" algn="l">
              <a:lnSpc>
                <a:spcPct val="90000"/>
              </a:lnSpc>
              <a:spcBef>
                <a:spcPts val="0"/>
              </a:spcBef>
              <a:spcAft>
                <a:spcPts val="0"/>
              </a:spcAft>
              <a:buSzPts val="6000"/>
              <a:buNone/>
              <a:defRPr sz="6000"/>
            </a:lvl2pPr>
            <a:lvl3pPr lvl="2" algn="l">
              <a:lnSpc>
                <a:spcPct val="90000"/>
              </a:lnSpc>
              <a:spcBef>
                <a:spcPts val="0"/>
              </a:spcBef>
              <a:spcAft>
                <a:spcPts val="0"/>
              </a:spcAft>
              <a:buSzPts val="6000"/>
              <a:buNone/>
              <a:defRPr sz="6000"/>
            </a:lvl3pPr>
            <a:lvl4pPr lvl="3" algn="l">
              <a:lnSpc>
                <a:spcPct val="90000"/>
              </a:lnSpc>
              <a:spcBef>
                <a:spcPts val="0"/>
              </a:spcBef>
              <a:spcAft>
                <a:spcPts val="0"/>
              </a:spcAft>
              <a:buSzPts val="6000"/>
              <a:buNone/>
              <a:defRPr sz="6000"/>
            </a:lvl4pPr>
            <a:lvl5pPr lvl="4" algn="l">
              <a:lnSpc>
                <a:spcPct val="90000"/>
              </a:lnSpc>
              <a:spcBef>
                <a:spcPts val="0"/>
              </a:spcBef>
              <a:spcAft>
                <a:spcPts val="0"/>
              </a:spcAft>
              <a:buSzPts val="6000"/>
              <a:buNone/>
              <a:defRPr sz="6000"/>
            </a:lvl5pPr>
            <a:lvl6pPr lvl="5" algn="l">
              <a:lnSpc>
                <a:spcPct val="90000"/>
              </a:lnSpc>
              <a:spcBef>
                <a:spcPts val="0"/>
              </a:spcBef>
              <a:spcAft>
                <a:spcPts val="0"/>
              </a:spcAft>
              <a:buSzPts val="6000"/>
              <a:buNone/>
              <a:defRPr sz="6000"/>
            </a:lvl6pPr>
            <a:lvl7pPr lvl="6" algn="l">
              <a:lnSpc>
                <a:spcPct val="90000"/>
              </a:lnSpc>
              <a:spcBef>
                <a:spcPts val="0"/>
              </a:spcBef>
              <a:spcAft>
                <a:spcPts val="0"/>
              </a:spcAft>
              <a:buSzPts val="6000"/>
              <a:buNone/>
              <a:defRPr sz="6000"/>
            </a:lvl7pPr>
            <a:lvl8pPr lvl="7" algn="l">
              <a:lnSpc>
                <a:spcPct val="90000"/>
              </a:lnSpc>
              <a:spcBef>
                <a:spcPts val="0"/>
              </a:spcBef>
              <a:spcAft>
                <a:spcPts val="0"/>
              </a:spcAft>
              <a:buSzPts val="6000"/>
              <a:buNone/>
              <a:defRPr sz="6000"/>
            </a:lvl8pPr>
            <a:lvl9pPr lvl="8" algn="l">
              <a:lnSpc>
                <a:spcPct val="90000"/>
              </a:lnSpc>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For dark background colors">
  <p:cSld name="BLANK_1_1">
    <p:bg>
      <p:bgPr>
        <a:gradFill>
          <a:gsLst>
            <a:gs pos="0">
              <a:schemeClr val="accent1"/>
            </a:gs>
            <a:gs pos="50000">
              <a:schemeClr val="dk2"/>
            </a:gs>
            <a:gs pos="100000">
              <a:schemeClr val="dk1"/>
            </a:gs>
          </a:gsLst>
          <a:lin ang="13500032" scaled="0"/>
        </a:gradFill>
        <a:effectLst/>
      </p:bgPr>
    </p:bg>
    <p:spTree>
      <p:nvGrpSpPr>
        <p:cNvPr id="1" name="Shape 50"/>
        <p:cNvGrpSpPr/>
        <p:nvPr/>
      </p:nvGrpSpPr>
      <p:grpSpPr>
        <a:xfrm>
          <a:off x="0" y="0"/>
          <a:ext cx="0" cy="0"/>
          <a:chOff x="0" y="0"/>
          <a:chExt cx="0" cy="0"/>
        </a:xfrm>
      </p:grpSpPr>
      <p:pic>
        <p:nvPicPr>
          <p:cNvPr id="51" name="Google Shape;51;p11"/>
          <p:cNvPicPr preferRelativeResize="0"/>
          <p:nvPr/>
        </p:nvPicPr>
        <p:blipFill rotWithShape="1">
          <a:blip r:embed="rId2">
            <a:alphaModFix/>
          </a:blip>
          <a:srcRect/>
          <a:stretch/>
        </p:blipFill>
        <p:spPr>
          <a:xfrm>
            <a:off x="0" y="0"/>
            <a:ext cx="9143995" cy="5143500"/>
          </a:xfrm>
          <a:prstGeom prst="rect">
            <a:avLst/>
          </a:prstGeom>
          <a:noFill/>
          <a:ln>
            <a:noFill/>
          </a:ln>
        </p:spPr>
      </p:pic>
      <p:sp>
        <p:nvSpPr>
          <p:cNvPr id="52" name="Google Shape;52;p1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Inria Sans Light"/>
                <a:ea typeface="Inria Sans Light"/>
                <a:cs typeface="Inria Sans Light"/>
                <a:sym typeface="Inria Sans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Inria Sans Light"/>
                <a:ea typeface="Inria Sans Light"/>
                <a:cs typeface="Inria Sans Light"/>
                <a:sym typeface="Inria Sans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Inria Sans Light"/>
                <a:ea typeface="Inria Sans Light"/>
                <a:cs typeface="Inria Sans Light"/>
                <a:sym typeface="Inria Sans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Inria Sans Light"/>
                <a:ea typeface="Inria Sans Light"/>
                <a:cs typeface="Inria Sans Light"/>
                <a:sym typeface="Inria Sans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Inria Sans Light"/>
                <a:ea typeface="Inria Sans Light"/>
                <a:cs typeface="Inria Sans Light"/>
                <a:sym typeface="Inria Sans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Inria Sans Light"/>
                <a:ea typeface="Inria Sans Light"/>
                <a:cs typeface="Inria Sans Light"/>
                <a:sym typeface="Inria Sans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Inria Sans Light"/>
                <a:ea typeface="Inria Sans Light"/>
                <a:cs typeface="Inria Sans Light"/>
                <a:sym typeface="Inria Sans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Inria Sans Light"/>
                <a:ea typeface="Inria Sans Light"/>
                <a:cs typeface="Inria Sans Light"/>
                <a:sym typeface="Inria Sans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Inria Sans Light"/>
                <a:ea typeface="Inria Sans Light"/>
                <a:cs typeface="Inria Sans Light"/>
                <a:sym typeface="Inria Sa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pic>
        <p:nvPicPr>
          <p:cNvPr id="54" name="Google Shape;54;p1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5" name="Google Shape;55;p12"/>
          <p:cNvSpPr txBox="1">
            <a:spLocks noGrp="1"/>
          </p:cNvSpPr>
          <p:nvPr>
            <p:ph type="body" idx="1"/>
          </p:nvPr>
        </p:nvSpPr>
        <p:spPr>
          <a:xfrm>
            <a:off x="855300" y="4406300"/>
            <a:ext cx="7433400" cy="5196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0"/>
              </a:spcBef>
              <a:spcAft>
                <a:spcPts val="600"/>
              </a:spcAft>
              <a:buSzPts val="1600"/>
              <a:buNone/>
              <a:defRPr sz="1600"/>
            </a:lvl1pPr>
          </a:lstStyle>
          <a:p>
            <a:endParaRPr/>
          </a:p>
        </p:txBody>
      </p:sp>
      <p:sp>
        <p:nvSpPr>
          <p:cNvPr id="56" name="Google Shape;56;p12"/>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9" name="Google Shape;59;p13"/>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600"/>
              </a:spcBef>
              <a:spcAft>
                <a:spcPts val="0"/>
              </a:spcAft>
              <a:buSzPts val="2800"/>
              <a:buNone/>
              <a:defRPr sz="2800"/>
            </a:lvl2pPr>
            <a:lvl3pPr lvl="2" algn="ctr" rtl="0">
              <a:lnSpc>
                <a:spcPct val="100000"/>
              </a:lnSpc>
              <a:spcBef>
                <a:spcPts val="600"/>
              </a:spcBef>
              <a:spcAft>
                <a:spcPts val="0"/>
              </a:spcAft>
              <a:buSzPts val="2800"/>
              <a:buNone/>
              <a:defRPr sz="2800"/>
            </a:lvl3pPr>
            <a:lvl4pPr lvl="3" algn="ctr" rtl="0">
              <a:lnSpc>
                <a:spcPct val="100000"/>
              </a:lnSpc>
              <a:spcBef>
                <a:spcPts val="600"/>
              </a:spcBef>
              <a:spcAft>
                <a:spcPts val="0"/>
              </a:spcAft>
              <a:buSzPts val="2800"/>
              <a:buNone/>
              <a:defRPr sz="2800"/>
            </a:lvl4pPr>
            <a:lvl5pPr lvl="4" algn="ctr" rtl="0">
              <a:lnSpc>
                <a:spcPct val="100000"/>
              </a:lnSpc>
              <a:spcBef>
                <a:spcPts val="600"/>
              </a:spcBef>
              <a:spcAft>
                <a:spcPts val="0"/>
              </a:spcAft>
              <a:buSzPts val="2800"/>
              <a:buNone/>
              <a:defRPr sz="2800"/>
            </a:lvl5pPr>
            <a:lvl6pPr lvl="5" algn="ctr" rtl="0">
              <a:lnSpc>
                <a:spcPct val="100000"/>
              </a:lnSpc>
              <a:spcBef>
                <a:spcPts val="600"/>
              </a:spcBef>
              <a:spcAft>
                <a:spcPts val="0"/>
              </a:spcAft>
              <a:buSzPts val="2800"/>
              <a:buNone/>
              <a:defRPr sz="2800"/>
            </a:lvl6pPr>
            <a:lvl7pPr lvl="6" algn="ctr" rtl="0">
              <a:lnSpc>
                <a:spcPct val="100000"/>
              </a:lnSpc>
              <a:spcBef>
                <a:spcPts val="600"/>
              </a:spcBef>
              <a:spcAft>
                <a:spcPts val="0"/>
              </a:spcAft>
              <a:buSzPts val="2800"/>
              <a:buNone/>
              <a:defRPr sz="2800"/>
            </a:lvl7pPr>
            <a:lvl8pPr lvl="7" algn="ctr" rtl="0">
              <a:lnSpc>
                <a:spcPct val="100000"/>
              </a:lnSpc>
              <a:spcBef>
                <a:spcPts val="600"/>
              </a:spcBef>
              <a:spcAft>
                <a:spcPts val="0"/>
              </a:spcAft>
              <a:buSzPts val="2800"/>
              <a:buNone/>
              <a:defRPr sz="2800"/>
            </a:lvl8pPr>
            <a:lvl9pPr lvl="8" algn="ctr" rtl="0">
              <a:lnSpc>
                <a:spcPct val="100000"/>
              </a:lnSpc>
              <a:spcBef>
                <a:spcPts val="600"/>
              </a:spcBef>
              <a:spcAft>
                <a:spcPts val="0"/>
              </a:spcAft>
              <a:buSzPts val="2800"/>
              <a:buNone/>
              <a:defRPr sz="2800"/>
            </a:lvl9pPr>
          </a:lstStyle>
          <a:p>
            <a:endParaRPr/>
          </a:p>
        </p:txBody>
      </p:sp>
      <p:sp>
        <p:nvSpPr>
          <p:cNvPr id="60" name="Google Shape;60;p13"/>
          <p:cNvSpPr txBox="1">
            <a:spLocks noGrp="1"/>
          </p:cNvSpPr>
          <p:nvPr>
            <p:ph type="sldNum" idx="12"/>
          </p:nvPr>
        </p:nvSpPr>
        <p:spPr>
          <a:xfrm>
            <a:off x="8472458" y="4663217"/>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4" name="Google Shape;14;p3"/>
          <p:cNvSpPr txBox="1">
            <a:spLocks noGrp="1"/>
          </p:cNvSpPr>
          <p:nvPr>
            <p:ph type="title"/>
          </p:nvPr>
        </p:nvSpPr>
        <p:spPr>
          <a:xfrm>
            <a:off x="855300" y="836000"/>
            <a:ext cx="7433400" cy="3963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a:endParaRPr/>
          </a:p>
        </p:txBody>
      </p:sp>
      <p:sp>
        <p:nvSpPr>
          <p:cNvPr id="15" name="Google Shape;15;p3"/>
          <p:cNvSpPr txBox="1">
            <a:spLocks noGrp="1"/>
          </p:cNvSpPr>
          <p:nvPr>
            <p:ph type="body" idx="1"/>
          </p:nvPr>
        </p:nvSpPr>
        <p:spPr>
          <a:xfrm>
            <a:off x="855275" y="1506350"/>
            <a:ext cx="3473100" cy="2791200"/>
          </a:xfrm>
          <a:prstGeom prst="rect">
            <a:avLst/>
          </a:prstGeom>
          <a:noFill/>
          <a:ln>
            <a:noFill/>
          </a:ln>
        </p:spPr>
        <p:txBody>
          <a:bodyPr spcFirstLastPara="1" wrap="square" lIns="0" tIns="0" rIns="0" bIns="0" anchor="t" anchorCtr="0">
            <a:no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600"/>
              </a:spcBef>
              <a:spcAft>
                <a:spcPts val="0"/>
              </a:spcAft>
              <a:buSzPts val="2000"/>
              <a:buChar char="◺"/>
              <a:defRPr sz="2000"/>
            </a:lvl2pPr>
            <a:lvl3pPr marL="1371600" lvl="2" indent="-355600" algn="l">
              <a:lnSpc>
                <a:spcPct val="115000"/>
              </a:lnSpc>
              <a:spcBef>
                <a:spcPts val="600"/>
              </a:spcBef>
              <a:spcAft>
                <a:spcPts val="0"/>
              </a:spcAft>
              <a:buSzPts val="2000"/>
              <a:buChar char="■"/>
              <a:defRPr sz="2000"/>
            </a:lvl3pPr>
            <a:lvl4pPr marL="1828800" lvl="3" indent="-355600" algn="l">
              <a:lnSpc>
                <a:spcPct val="115000"/>
              </a:lnSpc>
              <a:spcBef>
                <a:spcPts val="600"/>
              </a:spcBef>
              <a:spcAft>
                <a:spcPts val="0"/>
              </a:spcAft>
              <a:buSzPts val="2000"/>
              <a:buChar char="●"/>
              <a:defRPr sz="2000"/>
            </a:lvl4pPr>
            <a:lvl5pPr marL="2286000" lvl="4" indent="-355600" algn="l">
              <a:lnSpc>
                <a:spcPct val="115000"/>
              </a:lnSpc>
              <a:spcBef>
                <a:spcPts val="600"/>
              </a:spcBef>
              <a:spcAft>
                <a:spcPts val="0"/>
              </a:spcAft>
              <a:buSzPts val="2000"/>
              <a:buChar char="○"/>
              <a:defRPr sz="2000"/>
            </a:lvl5pPr>
            <a:lvl6pPr marL="2743200" lvl="5" indent="-355600" algn="l">
              <a:lnSpc>
                <a:spcPct val="115000"/>
              </a:lnSpc>
              <a:spcBef>
                <a:spcPts val="600"/>
              </a:spcBef>
              <a:spcAft>
                <a:spcPts val="0"/>
              </a:spcAft>
              <a:buSzPts val="2000"/>
              <a:buChar char="■"/>
              <a:defRPr sz="2000"/>
            </a:lvl6pPr>
            <a:lvl7pPr marL="3200400" lvl="6" indent="-355600" algn="l">
              <a:lnSpc>
                <a:spcPct val="115000"/>
              </a:lnSpc>
              <a:spcBef>
                <a:spcPts val="600"/>
              </a:spcBef>
              <a:spcAft>
                <a:spcPts val="0"/>
              </a:spcAft>
              <a:buSzPts val="2000"/>
              <a:buChar char="●"/>
              <a:defRPr sz="2000"/>
            </a:lvl7pPr>
            <a:lvl8pPr marL="3657600" lvl="7" indent="-355600" algn="l">
              <a:lnSpc>
                <a:spcPct val="115000"/>
              </a:lnSpc>
              <a:spcBef>
                <a:spcPts val="600"/>
              </a:spcBef>
              <a:spcAft>
                <a:spcPts val="0"/>
              </a:spcAft>
              <a:buSzPts val="2000"/>
              <a:buChar char="○"/>
              <a:defRPr sz="2000"/>
            </a:lvl8pPr>
            <a:lvl9pPr marL="4114800" lvl="8" indent="-355600" algn="l">
              <a:lnSpc>
                <a:spcPct val="115000"/>
              </a:lnSpc>
              <a:spcBef>
                <a:spcPts val="600"/>
              </a:spcBef>
              <a:spcAft>
                <a:spcPts val="600"/>
              </a:spcAft>
              <a:buSzPts val="2000"/>
              <a:buChar char="■"/>
              <a:defRPr sz="2000"/>
            </a:lvl9pPr>
          </a:lstStyle>
          <a:p>
            <a:endParaRPr/>
          </a:p>
        </p:txBody>
      </p:sp>
      <p:sp>
        <p:nvSpPr>
          <p:cNvPr id="16" name="Google Shape;16;p3"/>
          <p:cNvSpPr txBox="1">
            <a:spLocks noGrp="1"/>
          </p:cNvSpPr>
          <p:nvPr>
            <p:ph type="body" idx="2"/>
          </p:nvPr>
        </p:nvSpPr>
        <p:spPr>
          <a:xfrm>
            <a:off x="4815599" y="1506350"/>
            <a:ext cx="3473100" cy="2791200"/>
          </a:xfrm>
          <a:prstGeom prst="rect">
            <a:avLst/>
          </a:prstGeom>
          <a:noFill/>
          <a:ln>
            <a:noFill/>
          </a:ln>
        </p:spPr>
        <p:txBody>
          <a:bodyPr spcFirstLastPara="1" wrap="square" lIns="0" tIns="0" rIns="0" bIns="0" anchor="t" anchorCtr="0">
            <a:no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600"/>
              </a:spcBef>
              <a:spcAft>
                <a:spcPts val="0"/>
              </a:spcAft>
              <a:buSzPts val="2000"/>
              <a:buChar char="◺"/>
              <a:defRPr sz="2000"/>
            </a:lvl2pPr>
            <a:lvl3pPr marL="1371600" lvl="2" indent="-355600" algn="l">
              <a:lnSpc>
                <a:spcPct val="115000"/>
              </a:lnSpc>
              <a:spcBef>
                <a:spcPts val="600"/>
              </a:spcBef>
              <a:spcAft>
                <a:spcPts val="0"/>
              </a:spcAft>
              <a:buSzPts val="2000"/>
              <a:buChar char="■"/>
              <a:defRPr sz="2000"/>
            </a:lvl3pPr>
            <a:lvl4pPr marL="1828800" lvl="3" indent="-355600" algn="l">
              <a:lnSpc>
                <a:spcPct val="115000"/>
              </a:lnSpc>
              <a:spcBef>
                <a:spcPts val="600"/>
              </a:spcBef>
              <a:spcAft>
                <a:spcPts val="0"/>
              </a:spcAft>
              <a:buSzPts val="2000"/>
              <a:buChar char="●"/>
              <a:defRPr sz="2000"/>
            </a:lvl4pPr>
            <a:lvl5pPr marL="2286000" lvl="4" indent="-355600" algn="l">
              <a:lnSpc>
                <a:spcPct val="115000"/>
              </a:lnSpc>
              <a:spcBef>
                <a:spcPts val="600"/>
              </a:spcBef>
              <a:spcAft>
                <a:spcPts val="0"/>
              </a:spcAft>
              <a:buSzPts val="2000"/>
              <a:buChar char="○"/>
              <a:defRPr sz="2000"/>
            </a:lvl5pPr>
            <a:lvl6pPr marL="2743200" lvl="5" indent="-355600" algn="l">
              <a:lnSpc>
                <a:spcPct val="115000"/>
              </a:lnSpc>
              <a:spcBef>
                <a:spcPts val="600"/>
              </a:spcBef>
              <a:spcAft>
                <a:spcPts val="0"/>
              </a:spcAft>
              <a:buSzPts val="2000"/>
              <a:buChar char="■"/>
              <a:defRPr sz="2000"/>
            </a:lvl6pPr>
            <a:lvl7pPr marL="3200400" lvl="6" indent="-355600" algn="l">
              <a:lnSpc>
                <a:spcPct val="115000"/>
              </a:lnSpc>
              <a:spcBef>
                <a:spcPts val="600"/>
              </a:spcBef>
              <a:spcAft>
                <a:spcPts val="0"/>
              </a:spcAft>
              <a:buSzPts val="2000"/>
              <a:buChar char="●"/>
              <a:defRPr sz="2000"/>
            </a:lvl7pPr>
            <a:lvl8pPr marL="3657600" lvl="7" indent="-355600" algn="l">
              <a:lnSpc>
                <a:spcPct val="115000"/>
              </a:lnSpc>
              <a:spcBef>
                <a:spcPts val="600"/>
              </a:spcBef>
              <a:spcAft>
                <a:spcPts val="0"/>
              </a:spcAft>
              <a:buSzPts val="2000"/>
              <a:buChar char="○"/>
              <a:defRPr sz="2000"/>
            </a:lvl8pPr>
            <a:lvl9pPr marL="4114800" lvl="8" indent="-355600" algn="l">
              <a:lnSpc>
                <a:spcPct val="115000"/>
              </a:lnSpc>
              <a:spcBef>
                <a:spcPts val="600"/>
              </a:spcBef>
              <a:spcAft>
                <a:spcPts val="600"/>
              </a:spcAft>
              <a:buSzPts val="2000"/>
              <a:buChar char="■"/>
              <a:defRPr sz="2000"/>
            </a:lvl9pPr>
          </a:lstStyle>
          <a:p>
            <a:endParaRPr/>
          </a:p>
        </p:txBody>
      </p:sp>
      <p:sp>
        <p:nvSpPr>
          <p:cNvPr id="17" name="Google Shape;17;p3"/>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 For light background colors" type="blank">
  <p:cSld name="BLANK">
    <p:spTree>
      <p:nvGrpSpPr>
        <p:cNvPr id="1" name="Shape 18"/>
        <p:cNvGrpSpPr/>
        <p:nvPr/>
      </p:nvGrpSpPr>
      <p:grpSpPr>
        <a:xfrm>
          <a:off x="0" y="0"/>
          <a:ext cx="0" cy="0"/>
          <a:chOff x="0" y="0"/>
          <a:chExt cx="0" cy="0"/>
        </a:xfrm>
      </p:grpSpPr>
      <p:sp>
        <p:nvSpPr>
          <p:cNvPr id="19" name="Google Shape;19;p4"/>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9pPr>
          </a:lstStyle>
          <a:p>
            <a:pPr marL="0" lvl="0" indent="0" algn="r" rtl="0">
              <a:spcBef>
                <a:spcPts val="0"/>
              </a:spcBef>
              <a:spcAft>
                <a:spcPts val="0"/>
              </a:spcAft>
              <a:buNone/>
            </a:pPr>
            <a:fld id="{00000000-1234-1234-1234-123412341234}" type="slidenum">
              <a:rPr lang="en"/>
              <a:t>‹#›</a:t>
            </a:fld>
            <a:endParaRPr/>
          </a:p>
        </p:txBody>
      </p:sp>
      <p:pic>
        <p:nvPicPr>
          <p:cNvPr id="20" name="Google Shape;20;p4"/>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3"/>
            </a:gs>
            <a:gs pos="50000">
              <a:schemeClr val="accent1"/>
            </a:gs>
            <a:gs pos="100000">
              <a:schemeClr val="dk2"/>
            </a:gs>
          </a:gsLst>
          <a:lin ang="13500032" scaled="0"/>
        </a:gradFill>
        <a:effectLst/>
      </p:bgPr>
    </p:bg>
    <p:spTree>
      <p:nvGrpSpPr>
        <p:cNvPr id="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3" name="Google Shape;23;p5"/>
          <p:cNvSpPr txBox="1">
            <a:spLocks noGrp="1"/>
          </p:cNvSpPr>
          <p:nvPr>
            <p:ph type="ctrTitle"/>
          </p:nvPr>
        </p:nvSpPr>
        <p:spPr>
          <a:xfrm>
            <a:off x="855300" y="2004250"/>
            <a:ext cx="7433400" cy="646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800"/>
              <a:buNone/>
              <a:defRPr sz="4800">
                <a:solidFill>
                  <a:schemeClr val="dk1"/>
                </a:solidFill>
              </a:defRPr>
            </a:lvl1pPr>
            <a:lvl2pPr lvl="1" algn="l">
              <a:lnSpc>
                <a:spcPct val="90000"/>
              </a:lnSpc>
              <a:spcBef>
                <a:spcPts val="0"/>
              </a:spcBef>
              <a:spcAft>
                <a:spcPts val="0"/>
              </a:spcAft>
              <a:buClr>
                <a:schemeClr val="dk1"/>
              </a:buClr>
              <a:buSzPts val="4800"/>
              <a:buNone/>
              <a:defRPr sz="4800">
                <a:solidFill>
                  <a:schemeClr val="dk1"/>
                </a:solidFill>
              </a:defRPr>
            </a:lvl2pPr>
            <a:lvl3pPr lvl="2" algn="l">
              <a:lnSpc>
                <a:spcPct val="90000"/>
              </a:lnSpc>
              <a:spcBef>
                <a:spcPts val="0"/>
              </a:spcBef>
              <a:spcAft>
                <a:spcPts val="0"/>
              </a:spcAft>
              <a:buClr>
                <a:schemeClr val="dk1"/>
              </a:buClr>
              <a:buSzPts val="4800"/>
              <a:buNone/>
              <a:defRPr sz="4800">
                <a:solidFill>
                  <a:schemeClr val="dk1"/>
                </a:solidFill>
              </a:defRPr>
            </a:lvl3pPr>
            <a:lvl4pPr lvl="3" algn="l">
              <a:lnSpc>
                <a:spcPct val="90000"/>
              </a:lnSpc>
              <a:spcBef>
                <a:spcPts val="0"/>
              </a:spcBef>
              <a:spcAft>
                <a:spcPts val="0"/>
              </a:spcAft>
              <a:buClr>
                <a:schemeClr val="dk1"/>
              </a:buClr>
              <a:buSzPts val="4800"/>
              <a:buNone/>
              <a:defRPr sz="4800">
                <a:solidFill>
                  <a:schemeClr val="dk1"/>
                </a:solidFill>
              </a:defRPr>
            </a:lvl4pPr>
            <a:lvl5pPr lvl="4" algn="l">
              <a:lnSpc>
                <a:spcPct val="90000"/>
              </a:lnSpc>
              <a:spcBef>
                <a:spcPts val="0"/>
              </a:spcBef>
              <a:spcAft>
                <a:spcPts val="0"/>
              </a:spcAft>
              <a:buClr>
                <a:schemeClr val="dk1"/>
              </a:buClr>
              <a:buSzPts val="4800"/>
              <a:buNone/>
              <a:defRPr sz="4800">
                <a:solidFill>
                  <a:schemeClr val="dk1"/>
                </a:solidFill>
              </a:defRPr>
            </a:lvl5pPr>
            <a:lvl6pPr lvl="5" algn="l">
              <a:lnSpc>
                <a:spcPct val="90000"/>
              </a:lnSpc>
              <a:spcBef>
                <a:spcPts val="0"/>
              </a:spcBef>
              <a:spcAft>
                <a:spcPts val="0"/>
              </a:spcAft>
              <a:buClr>
                <a:schemeClr val="dk1"/>
              </a:buClr>
              <a:buSzPts val="4800"/>
              <a:buNone/>
              <a:defRPr sz="4800">
                <a:solidFill>
                  <a:schemeClr val="dk1"/>
                </a:solidFill>
              </a:defRPr>
            </a:lvl6pPr>
            <a:lvl7pPr lvl="6" algn="l">
              <a:lnSpc>
                <a:spcPct val="90000"/>
              </a:lnSpc>
              <a:spcBef>
                <a:spcPts val="0"/>
              </a:spcBef>
              <a:spcAft>
                <a:spcPts val="0"/>
              </a:spcAft>
              <a:buClr>
                <a:schemeClr val="dk1"/>
              </a:buClr>
              <a:buSzPts val="4800"/>
              <a:buNone/>
              <a:defRPr sz="4800">
                <a:solidFill>
                  <a:schemeClr val="dk1"/>
                </a:solidFill>
              </a:defRPr>
            </a:lvl7pPr>
            <a:lvl8pPr lvl="7" algn="l">
              <a:lnSpc>
                <a:spcPct val="90000"/>
              </a:lnSpc>
              <a:spcBef>
                <a:spcPts val="0"/>
              </a:spcBef>
              <a:spcAft>
                <a:spcPts val="0"/>
              </a:spcAft>
              <a:buClr>
                <a:schemeClr val="dk1"/>
              </a:buClr>
              <a:buSzPts val="4800"/>
              <a:buNone/>
              <a:defRPr sz="4800">
                <a:solidFill>
                  <a:schemeClr val="dk1"/>
                </a:solidFill>
              </a:defRPr>
            </a:lvl8pPr>
            <a:lvl9pPr lvl="8" algn="l">
              <a:lnSpc>
                <a:spcPct val="90000"/>
              </a:lnSpc>
              <a:spcBef>
                <a:spcPts val="0"/>
              </a:spcBef>
              <a:spcAft>
                <a:spcPts val="0"/>
              </a:spcAft>
              <a:buClr>
                <a:schemeClr val="dk1"/>
              </a:buClr>
              <a:buSzPts val="4800"/>
              <a:buNone/>
              <a:defRPr sz="4800">
                <a:solidFill>
                  <a:schemeClr val="dk1"/>
                </a:solidFill>
              </a:defRPr>
            </a:lvl9pPr>
          </a:lstStyle>
          <a:p>
            <a:endParaRPr/>
          </a:p>
        </p:txBody>
      </p:sp>
      <p:sp>
        <p:nvSpPr>
          <p:cNvPr id="24" name="Google Shape;24;p5"/>
          <p:cNvSpPr txBox="1">
            <a:spLocks noGrp="1"/>
          </p:cNvSpPr>
          <p:nvPr>
            <p:ph type="subTitle" idx="1"/>
          </p:nvPr>
        </p:nvSpPr>
        <p:spPr>
          <a:xfrm>
            <a:off x="855300" y="2748052"/>
            <a:ext cx="7433400" cy="3912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None/>
              <a:defRPr>
                <a:solidFill>
                  <a:schemeClr val="lt1"/>
                </a:solidFill>
              </a:defRPr>
            </a:lvl1pPr>
            <a:lvl2pPr lvl="1" algn="l">
              <a:lnSpc>
                <a:spcPct val="115000"/>
              </a:lnSpc>
              <a:spcBef>
                <a:spcPts val="600"/>
              </a:spcBef>
              <a:spcAft>
                <a:spcPts val="0"/>
              </a:spcAft>
              <a:buClr>
                <a:schemeClr val="lt1"/>
              </a:buClr>
              <a:buSzPts val="3000"/>
              <a:buNone/>
              <a:defRPr sz="3000">
                <a:solidFill>
                  <a:schemeClr val="lt1"/>
                </a:solidFill>
              </a:defRPr>
            </a:lvl2pPr>
            <a:lvl3pPr lvl="2" algn="l">
              <a:lnSpc>
                <a:spcPct val="115000"/>
              </a:lnSpc>
              <a:spcBef>
                <a:spcPts val="600"/>
              </a:spcBef>
              <a:spcAft>
                <a:spcPts val="0"/>
              </a:spcAft>
              <a:buClr>
                <a:schemeClr val="lt1"/>
              </a:buClr>
              <a:buSzPts val="3000"/>
              <a:buNone/>
              <a:defRPr sz="3000">
                <a:solidFill>
                  <a:schemeClr val="lt1"/>
                </a:solidFill>
              </a:defRPr>
            </a:lvl3pPr>
            <a:lvl4pPr lvl="3" algn="l">
              <a:lnSpc>
                <a:spcPct val="115000"/>
              </a:lnSpc>
              <a:spcBef>
                <a:spcPts val="600"/>
              </a:spcBef>
              <a:spcAft>
                <a:spcPts val="0"/>
              </a:spcAft>
              <a:buClr>
                <a:schemeClr val="lt1"/>
              </a:buClr>
              <a:buSzPts val="3000"/>
              <a:buNone/>
              <a:defRPr sz="3000">
                <a:solidFill>
                  <a:schemeClr val="lt1"/>
                </a:solidFill>
              </a:defRPr>
            </a:lvl4pPr>
            <a:lvl5pPr lvl="4" algn="l">
              <a:lnSpc>
                <a:spcPct val="115000"/>
              </a:lnSpc>
              <a:spcBef>
                <a:spcPts val="600"/>
              </a:spcBef>
              <a:spcAft>
                <a:spcPts val="0"/>
              </a:spcAft>
              <a:buClr>
                <a:schemeClr val="lt1"/>
              </a:buClr>
              <a:buSzPts val="3000"/>
              <a:buNone/>
              <a:defRPr sz="3000">
                <a:solidFill>
                  <a:schemeClr val="lt1"/>
                </a:solidFill>
              </a:defRPr>
            </a:lvl5pPr>
            <a:lvl6pPr lvl="5" algn="l">
              <a:lnSpc>
                <a:spcPct val="115000"/>
              </a:lnSpc>
              <a:spcBef>
                <a:spcPts val="600"/>
              </a:spcBef>
              <a:spcAft>
                <a:spcPts val="0"/>
              </a:spcAft>
              <a:buClr>
                <a:schemeClr val="lt1"/>
              </a:buClr>
              <a:buSzPts val="3000"/>
              <a:buNone/>
              <a:defRPr sz="3000">
                <a:solidFill>
                  <a:schemeClr val="lt1"/>
                </a:solidFill>
              </a:defRPr>
            </a:lvl6pPr>
            <a:lvl7pPr lvl="6" algn="l">
              <a:lnSpc>
                <a:spcPct val="115000"/>
              </a:lnSpc>
              <a:spcBef>
                <a:spcPts val="600"/>
              </a:spcBef>
              <a:spcAft>
                <a:spcPts val="0"/>
              </a:spcAft>
              <a:buClr>
                <a:schemeClr val="lt1"/>
              </a:buClr>
              <a:buSzPts val="3000"/>
              <a:buNone/>
              <a:defRPr sz="3000">
                <a:solidFill>
                  <a:schemeClr val="lt1"/>
                </a:solidFill>
              </a:defRPr>
            </a:lvl7pPr>
            <a:lvl8pPr lvl="7" algn="l">
              <a:lnSpc>
                <a:spcPct val="115000"/>
              </a:lnSpc>
              <a:spcBef>
                <a:spcPts val="600"/>
              </a:spcBef>
              <a:spcAft>
                <a:spcPts val="0"/>
              </a:spcAft>
              <a:buClr>
                <a:schemeClr val="lt1"/>
              </a:buClr>
              <a:buSzPts val="3000"/>
              <a:buNone/>
              <a:defRPr sz="3000">
                <a:solidFill>
                  <a:schemeClr val="lt1"/>
                </a:solidFill>
              </a:defRPr>
            </a:lvl8pPr>
            <a:lvl9pPr lvl="8" algn="l">
              <a:lnSpc>
                <a:spcPct val="115000"/>
              </a:lnSpc>
              <a:spcBef>
                <a:spcPts val="600"/>
              </a:spcBef>
              <a:spcAft>
                <a:spcPts val="600"/>
              </a:spcAft>
              <a:buClr>
                <a:schemeClr val="lt1"/>
              </a:buClr>
              <a:buSzPts val="3000"/>
              <a:buNone/>
              <a:defRPr sz="30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50000">
              <a:schemeClr val="dk2"/>
            </a:gs>
            <a:gs pos="100000">
              <a:schemeClr val="dk1"/>
            </a:gs>
          </a:gsLst>
          <a:lin ang="13500032" scaled="0"/>
        </a:gradFill>
        <a:effectLst/>
      </p:bgPr>
    </p:bg>
    <p:spTree>
      <p:nvGrpSpPr>
        <p:cNvPr id="1" name="Shape 25"/>
        <p:cNvGrpSpPr/>
        <p:nvPr/>
      </p:nvGrpSpPr>
      <p:grpSpPr>
        <a:xfrm>
          <a:off x="0" y="0"/>
          <a:ext cx="0" cy="0"/>
          <a:chOff x="0" y="0"/>
          <a:chExt cx="0" cy="0"/>
        </a:xfrm>
      </p:grpSpPr>
      <p:pic>
        <p:nvPicPr>
          <p:cNvPr id="26" name="Google Shape;26;p6"/>
          <p:cNvPicPr preferRelativeResize="0"/>
          <p:nvPr/>
        </p:nvPicPr>
        <p:blipFill rotWithShape="1">
          <a:blip r:embed="rId2">
            <a:alphaModFix/>
          </a:blip>
          <a:srcRect/>
          <a:stretch/>
        </p:blipFill>
        <p:spPr>
          <a:xfrm>
            <a:off x="0" y="0"/>
            <a:ext cx="9143995" cy="5143500"/>
          </a:xfrm>
          <a:prstGeom prst="rect">
            <a:avLst/>
          </a:prstGeom>
          <a:noFill/>
          <a:ln>
            <a:noFill/>
          </a:ln>
        </p:spPr>
      </p:pic>
      <p:sp>
        <p:nvSpPr>
          <p:cNvPr id="27" name="Google Shape;27;p6"/>
          <p:cNvSpPr txBox="1">
            <a:spLocks noGrp="1"/>
          </p:cNvSpPr>
          <p:nvPr>
            <p:ph type="body" idx="1"/>
          </p:nvPr>
        </p:nvSpPr>
        <p:spPr>
          <a:xfrm>
            <a:off x="855300" y="2161800"/>
            <a:ext cx="7433400" cy="819900"/>
          </a:xfrm>
          <a:prstGeom prst="rect">
            <a:avLst/>
          </a:prstGeom>
          <a:noFill/>
          <a:ln>
            <a:noFill/>
          </a:ln>
        </p:spPr>
        <p:txBody>
          <a:bodyPr spcFirstLastPara="1" wrap="square" lIns="0" tIns="0" rIns="0" bIns="0" anchor="ctr" anchorCtr="0">
            <a:noAutofit/>
          </a:bodyPr>
          <a:lstStyle>
            <a:lvl1pPr marL="457200" lvl="0" indent="-419100" algn="ctr">
              <a:lnSpc>
                <a:spcPct val="115000"/>
              </a:lnSpc>
              <a:spcBef>
                <a:spcPts val="0"/>
              </a:spcBef>
              <a:spcAft>
                <a:spcPts val="0"/>
              </a:spcAft>
              <a:buClr>
                <a:schemeClr val="accent3"/>
              </a:buClr>
              <a:buSzPts val="3000"/>
              <a:buFont typeface="Inria Serif"/>
              <a:buChar char="◺"/>
              <a:defRPr sz="3000" b="1" i="1">
                <a:solidFill>
                  <a:schemeClr val="accent3"/>
                </a:solidFill>
                <a:latin typeface="Inria Serif"/>
                <a:ea typeface="Inria Serif"/>
                <a:cs typeface="Inria Serif"/>
                <a:sym typeface="Inria Serif"/>
              </a:defRPr>
            </a:lvl1pPr>
            <a:lvl2pPr marL="914400" lvl="1" indent="-419100" algn="ctr">
              <a:lnSpc>
                <a:spcPct val="115000"/>
              </a:lnSpc>
              <a:spcBef>
                <a:spcPts val="600"/>
              </a:spcBef>
              <a:spcAft>
                <a:spcPts val="0"/>
              </a:spcAft>
              <a:buClr>
                <a:schemeClr val="accent3"/>
              </a:buClr>
              <a:buSzPts val="3000"/>
              <a:buFont typeface="Inria Serif"/>
              <a:buChar char="◺"/>
              <a:defRPr sz="3000" b="1" i="1">
                <a:solidFill>
                  <a:schemeClr val="accent3"/>
                </a:solidFill>
                <a:latin typeface="Inria Serif"/>
                <a:ea typeface="Inria Serif"/>
                <a:cs typeface="Inria Serif"/>
                <a:sym typeface="Inria Serif"/>
              </a:defRPr>
            </a:lvl2pPr>
            <a:lvl3pPr marL="1371600" lvl="2" indent="-419100" algn="ctr">
              <a:lnSpc>
                <a:spcPct val="115000"/>
              </a:lnSpc>
              <a:spcBef>
                <a:spcPts val="600"/>
              </a:spcBef>
              <a:spcAft>
                <a:spcPts val="0"/>
              </a:spcAft>
              <a:buClr>
                <a:schemeClr val="accent3"/>
              </a:buClr>
              <a:buSzPts val="3000"/>
              <a:buFont typeface="Inria Serif"/>
              <a:buChar char="■"/>
              <a:defRPr sz="3000" b="1" i="1">
                <a:solidFill>
                  <a:schemeClr val="accent3"/>
                </a:solidFill>
                <a:latin typeface="Inria Serif"/>
                <a:ea typeface="Inria Serif"/>
                <a:cs typeface="Inria Serif"/>
                <a:sym typeface="Inria Serif"/>
              </a:defRPr>
            </a:lvl3pPr>
            <a:lvl4pPr marL="1828800" lvl="3" indent="-419100" algn="ctr">
              <a:lnSpc>
                <a:spcPct val="115000"/>
              </a:lnSpc>
              <a:spcBef>
                <a:spcPts val="600"/>
              </a:spcBef>
              <a:spcAft>
                <a:spcPts val="0"/>
              </a:spcAft>
              <a:buClr>
                <a:schemeClr val="accent3"/>
              </a:buClr>
              <a:buSzPts val="3000"/>
              <a:buFont typeface="Inria Serif"/>
              <a:buChar char="●"/>
              <a:defRPr sz="3000" b="1" i="1">
                <a:solidFill>
                  <a:schemeClr val="accent3"/>
                </a:solidFill>
                <a:latin typeface="Inria Serif"/>
                <a:ea typeface="Inria Serif"/>
                <a:cs typeface="Inria Serif"/>
                <a:sym typeface="Inria Serif"/>
              </a:defRPr>
            </a:lvl4pPr>
            <a:lvl5pPr marL="2286000" lvl="4" indent="-419100" algn="ctr">
              <a:lnSpc>
                <a:spcPct val="115000"/>
              </a:lnSpc>
              <a:spcBef>
                <a:spcPts val="600"/>
              </a:spcBef>
              <a:spcAft>
                <a:spcPts val="0"/>
              </a:spcAft>
              <a:buClr>
                <a:schemeClr val="accent3"/>
              </a:buClr>
              <a:buSzPts val="3000"/>
              <a:buFont typeface="Inria Serif"/>
              <a:buChar char="○"/>
              <a:defRPr sz="3000" b="1" i="1">
                <a:solidFill>
                  <a:schemeClr val="accent3"/>
                </a:solidFill>
                <a:latin typeface="Inria Serif"/>
                <a:ea typeface="Inria Serif"/>
                <a:cs typeface="Inria Serif"/>
                <a:sym typeface="Inria Serif"/>
              </a:defRPr>
            </a:lvl5pPr>
            <a:lvl6pPr marL="2743200" lvl="5" indent="-419100" algn="ctr">
              <a:lnSpc>
                <a:spcPct val="115000"/>
              </a:lnSpc>
              <a:spcBef>
                <a:spcPts val="600"/>
              </a:spcBef>
              <a:spcAft>
                <a:spcPts val="0"/>
              </a:spcAft>
              <a:buClr>
                <a:schemeClr val="accent3"/>
              </a:buClr>
              <a:buSzPts val="3000"/>
              <a:buFont typeface="Inria Serif"/>
              <a:buChar char="■"/>
              <a:defRPr sz="3000" b="1" i="1">
                <a:solidFill>
                  <a:schemeClr val="accent3"/>
                </a:solidFill>
                <a:latin typeface="Inria Serif"/>
                <a:ea typeface="Inria Serif"/>
                <a:cs typeface="Inria Serif"/>
                <a:sym typeface="Inria Serif"/>
              </a:defRPr>
            </a:lvl6pPr>
            <a:lvl7pPr marL="3200400" lvl="6" indent="-419100" algn="ctr">
              <a:lnSpc>
                <a:spcPct val="115000"/>
              </a:lnSpc>
              <a:spcBef>
                <a:spcPts val="600"/>
              </a:spcBef>
              <a:spcAft>
                <a:spcPts val="0"/>
              </a:spcAft>
              <a:buClr>
                <a:schemeClr val="accent3"/>
              </a:buClr>
              <a:buSzPts val="3000"/>
              <a:buFont typeface="Inria Serif"/>
              <a:buChar char="●"/>
              <a:defRPr sz="3000" b="1" i="1">
                <a:solidFill>
                  <a:schemeClr val="accent3"/>
                </a:solidFill>
                <a:latin typeface="Inria Serif"/>
                <a:ea typeface="Inria Serif"/>
                <a:cs typeface="Inria Serif"/>
                <a:sym typeface="Inria Serif"/>
              </a:defRPr>
            </a:lvl7pPr>
            <a:lvl8pPr marL="3657600" lvl="7" indent="-419100" algn="ctr">
              <a:lnSpc>
                <a:spcPct val="115000"/>
              </a:lnSpc>
              <a:spcBef>
                <a:spcPts val="600"/>
              </a:spcBef>
              <a:spcAft>
                <a:spcPts val="0"/>
              </a:spcAft>
              <a:buClr>
                <a:schemeClr val="accent3"/>
              </a:buClr>
              <a:buSzPts val="3000"/>
              <a:buFont typeface="Inria Serif"/>
              <a:buChar char="○"/>
              <a:defRPr sz="3000" b="1" i="1">
                <a:solidFill>
                  <a:schemeClr val="accent3"/>
                </a:solidFill>
                <a:latin typeface="Inria Serif"/>
                <a:ea typeface="Inria Serif"/>
                <a:cs typeface="Inria Serif"/>
                <a:sym typeface="Inria Serif"/>
              </a:defRPr>
            </a:lvl8pPr>
            <a:lvl9pPr marL="4114800" lvl="8" indent="-419100" algn="ctr">
              <a:lnSpc>
                <a:spcPct val="115000"/>
              </a:lnSpc>
              <a:spcBef>
                <a:spcPts val="600"/>
              </a:spcBef>
              <a:spcAft>
                <a:spcPts val="600"/>
              </a:spcAft>
              <a:buClr>
                <a:schemeClr val="accent3"/>
              </a:buClr>
              <a:buSzPts val="3000"/>
              <a:buFont typeface="Inria Serif"/>
              <a:buChar char="■"/>
              <a:defRPr sz="3000" b="1" i="1">
                <a:solidFill>
                  <a:schemeClr val="accent3"/>
                </a:solidFill>
                <a:latin typeface="Inria Serif"/>
                <a:ea typeface="Inria Serif"/>
                <a:cs typeface="Inria Serif"/>
                <a:sym typeface="Inria Serif"/>
              </a:defRPr>
            </a:lvl9pPr>
          </a:lstStyle>
          <a:p>
            <a:endParaRPr/>
          </a:p>
        </p:txBody>
      </p:sp>
      <p:sp>
        <p:nvSpPr>
          <p:cNvPr id="28" name="Google Shape;28;p6"/>
          <p:cNvSpPr txBox="1"/>
          <p:nvPr/>
        </p:nvSpPr>
        <p:spPr>
          <a:xfrm>
            <a:off x="3593400" y="380994"/>
            <a:ext cx="1957200" cy="653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200"/>
              <a:buFont typeface="Arial"/>
              <a:buNone/>
            </a:pPr>
            <a:r>
              <a:rPr lang="en" sz="7200" b="1" i="0" u="none" strike="noStrike" cap="none">
                <a:solidFill>
                  <a:schemeClr val="lt1"/>
                </a:solidFill>
                <a:latin typeface="Inria Serif"/>
                <a:ea typeface="Inria Serif"/>
                <a:cs typeface="Inria Serif"/>
                <a:sym typeface="Inria Serif"/>
              </a:rPr>
              <a:t>“</a:t>
            </a:r>
            <a:endParaRPr sz="7200" b="1" i="0" u="none" strike="noStrike" cap="none">
              <a:solidFill>
                <a:schemeClr val="lt1"/>
              </a:solidFill>
              <a:latin typeface="Inria Serif"/>
              <a:ea typeface="Inria Serif"/>
              <a:cs typeface="Inria Serif"/>
              <a:sym typeface="Inria Serif"/>
            </a:endParaRPr>
          </a:p>
        </p:txBody>
      </p:sp>
      <p:sp>
        <p:nvSpPr>
          <p:cNvPr id="29" name="Google Shape;29;p6"/>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Inria Sans Light"/>
                <a:ea typeface="Inria Sans Light"/>
                <a:cs typeface="Inria Sans Light"/>
                <a:sym typeface="Inria Sans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Inria Sans Light"/>
                <a:ea typeface="Inria Sans Light"/>
                <a:cs typeface="Inria Sans Light"/>
                <a:sym typeface="Inria Sans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Inria Sans Light"/>
                <a:ea typeface="Inria Sans Light"/>
                <a:cs typeface="Inria Sans Light"/>
                <a:sym typeface="Inria Sans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Inria Sans Light"/>
                <a:ea typeface="Inria Sans Light"/>
                <a:cs typeface="Inria Sans Light"/>
                <a:sym typeface="Inria Sans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Inria Sans Light"/>
                <a:ea typeface="Inria Sans Light"/>
                <a:cs typeface="Inria Sans Light"/>
                <a:sym typeface="Inria Sans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Inria Sans Light"/>
                <a:ea typeface="Inria Sans Light"/>
                <a:cs typeface="Inria Sans Light"/>
                <a:sym typeface="Inria Sans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Inria Sans Light"/>
                <a:ea typeface="Inria Sans Light"/>
                <a:cs typeface="Inria Sans Light"/>
                <a:sym typeface="Inria Sans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Inria Sans Light"/>
                <a:ea typeface="Inria Sans Light"/>
                <a:cs typeface="Inria Sans Light"/>
                <a:sym typeface="Inria Sans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Inria Sans Light"/>
                <a:ea typeface="Inria Sans Light"/>
                <a:cs typeface="Inria Sans Light"/>
                <a:sym typeface="Inria Sans Light"/>
              </a:defRPr>
            </a:lvl9pPr>
          </a:lstStyle>
          <a:p>
            <a:pPr marL="0" lvl="0" indent="0" algn="r" rtl="0">
              <a:spcBef>
                <a:spcPts val="0"/>
              </a:spcBef>
              <a:spcAft>
                <a:spcPts val="0"/>
              </a:spcAft>
              <a:buNone/>
            </a:pPr>
            <a:fld id="{00000000-1234-1234-1234-123412341234}" type="slidenum">
              <a:rPr lang="en"/>
              <a:t>‹#›</a:t>
            </a:fld>
            <a:endParaRPr/>
          </a:p>
        </p:txBody>
      </p:sp>
      <p:sp>
        <p:nvSpPr>
          <p:cNvPr id="30" name="Google Shape;30;p6"/>
          <p:cNvSpPr txBox="1"/>
          <p:nvPr/>
        </p:nvSpPr>
        <p:spPr>
          <a:xfrm>
            <a:off x="3593400" y="4108794"/>
            <a:ext cx="1957200" cy="653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200"/>
              <a:buFont typeface="Arial"/>
              <a:buNone/>
            </a:pPr>
            <a:r>
              <a:rPr lang="en" sz="7200" b="1" i="0" u="none" strike="noStrike" cap="none">
                <a:solidFill>
                  <a:schemeClr val="lt1"/>
                </a:solidFill>
                <a:latin typeface="Inria Serif"/>
                <a:ea typeface="Inria Serif"/>
                <a:cs typeface="Inria Serif"/>
                <a:sym typeface="Inria Serif"/>
              </a:rPr>
              <a:t>”</a:t>
            </a:r>
            <a:endParaRPr sz="7200" b="1" i="0" u="none" strike="noStrike" cap="none">
              <a:solidFill>
                <a:schemeClr val="lt1"/>
              </a:solidFill>
              <a:latin typeface="Inria Serif"/>
              <a:ea typeface="Inria Serif"/>
              <a:cs typeface="Inria Serif"/>
              <a:sym typeface="Inria Serif"/>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pic>
        <p:nvPicPr>
          <p:cNvPr id="32" name="Google Shape;32;p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3" name="Google Shape;33;p7"/>
          <p:cNvSpPr txBox="1">
            <a:spLocks noGrp="1"/>
          </p:cNvSpPr>
          <p:nvPr>
            <p:ph type="title"/>
          </p:nvPr>
        </p:nvSpPr>
        <p:spPr>
          <a:xfrm>
            <a:off x="855300" y="836000"/>
            <a:ext cx="7433400" cy="3963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a:endParaRPr/>
          </a:p>
        </p:txBody>
      </p:sp>
      <p:sp>
        <p:nvSpPr>
          <p:cNvPr id="34" name="Google Shape;34;p7"/>
          <p:cNvSpPr txBox="1">
            <a:spLocks noGrp="1"/>
          </p:cNvSpPr>
          <p:nvPr>
            <p:ph type="body" idx="1"/>
          </p:nvPr>
        </p:nvSpPr>
        <p:spPr>
          <a:xfrm>
            <a:off x="855300" y="1506347"/>
            <a:ext cx="7433400" cy="3033900"/>
          </a:xfrm>
          <a:prstGeom prst="rect">
            <a:avLst/>
          </a:prstGeom>
          <a:noFill/>
          <a:ln>
            <a:noFill/>
          </a:ln>
        </p:spPr>
        <p:txBody>
          <a:bodyPr spcFirstLastPara="1" wrap="square" lIns="0" tIns="0" rIns="0" bIns="0" anchor="t" anchorCtr="0">
            <a:noAutofit/>
          </a:bodyPr>
          <a:lstStyle>
            <a:lvl1pPr marL="457200" lvl="0" indent="-381000" algn="l">
              <a:lnSpc>
                <a:spcPct val="115000"/>
              </a:lnSpc>
              <a:spcBef>
                <a:spcPts val="0"/>
              </a:spcBef>
              <a:spcAft>
                <a:spcPts val="0"/>
              </a:spcAft>
              <a:buSzPts val="2400"/>
              <a:buChar char="▸"/>
              <a:defRPr/>
            </a:lvl1pPr>
            <a:lvl2pPr marL="914400" lvl="1" indent="-381000" algn="l">
              <a:lnSpc>
                <a:spcPct val="115000"/>
              </a:lnSpc>
              <a:spcBef>
                <a:spcPts val="600"/>
              </a:spcBef>
              <a:spcAft>
                <a:spcPts val="0"/>
              </a:spcAft>
              <a:buSzPts val="2400"/>
              <a:buChar char="▹"/>
              <a:defRPr/>
            </a:lvl2pPr>
            <a:lvl3pPr marL="1371600" lvl="2" indent="-381000" algn="l">
              <a:lnSpc>
                <a:spcPct val="115000"/>
              </a:lnSpc>
              <a:spcBef>
                <a:spcPts val="600"/>
              </a:spcBef>
              <a:spcAft>
                <a:spcPts val="0"/>
              </a:spcAft>
              <a:buSzPts val="2400"/>
              <a:buChar char="■"/>
              <a:defRPr/>
            </a:lvl3pPr>
            <a:lvl4pPr marL="1828800" lvl="3" indent="-381000" algn="l">
              <a:lnSpc>
                <a:spcPct val="115000"/>
              </a:lnSpc>
              <a:spcBef>
                <a:spcPts val="600"/>
              </a:spcBef>
              <a:spcAft>
                <a:spcPts val="0"/>
              </a:spcAft>
              <a:buSzPts val="2400"/>
              <a:buChar char="●"/>
              <a:defRPr/>
            </a:lvl4pPr>
            <a:lvl5pPr marL="2286000" lvl="4" indent="-381000" algn="l">
              <a:lnSpc>
                <a:spcPct val="115000"/>
              </a:lnSpc>
              <a:spcBef>
                <a:spcPts val="600"/>
              </a:spcBef>
              <a:spcAft>
                <a:spcPts val="0"/>
              </a:spcAft>
              <a:buSzPts val="2400"/>
              <a:buChar char="○"/>
              <a:defRPr/>
            </a:lvl5pPr>
            <a:lvl6pPr marL="2743200" lvl="5" indent="-381000" algn="l">
              <a:lnSpc>
                <a:spcPct val="115000"/>
              </a:lnSpc>
              <a:spcBef>
                <a:spcPts val="600"/>
              </a:spcBef>
              <a:spcAft>
                <a:spcPts val="0"/>
              </a:spcAft>
              <a:buSzPts val="2400"/>
              <a:buChar char="■"/>
              <a:defRPr/>
            </a:lvl6pPr>
            <a:lvl7pPr marL="3200400" lvl="6" indent="-381000" algn="l">
              <a:lnSpc>
                <a:spcPct val="115000"/>
              </a:lnSpc>
              <a:spcBef>
                <a:spcPts val="600"/>
              </a:spcBef>
              <a:spcAft>
                <a:spcPts val="0"/>
              </a:spcAft>
              <a:buSzPts val="2400"/>
              <a:buChar char="●"/>
              <a:defRPr/>
            </a:lvl7pPr>
            <a:lvl8pPr marL="3657600" lvl="7" indent="-381000" algn="l">
              <a:lnSpc>
                <a:spcPct val="115000"/>
              </a:lnSpc>
              <a:spcBef>
                <a:spcPts val="600"/>
              </a:spcBef>
              <a:spcAft>
                <a:spcPts val="0"/>
              </a:spcAft>
              <a:buSzPts val="2400"/>
              <a:buChar char="○"/>
              <a:defRPr/>
            </a:lvl8pPr>
            <a:lvl9pPr marL="4114800" lvl="8" indent="-381000" algn="l">
              <a:lnSpc>
                <a:spcPct val="115000"/>
              </a:lnSpc>
              <a:spcBef>
                <a:spcPts val="600"/>
              </a:spcBef>
              <a:spcAft>
                <a:spcPts val="600"/>
              </a:spcAft>
              <a:buSzPts val="2400"/>
              <a:buChar char="■"/>
              <a:defRPr/>
            </a:lvl9pPr>
          </a:lstStyle>
          <a:p>
            <a:endParaRPr/>
          </a:p>
        </p:txBody>
      </p:sp>
      <p:sp>
        <p:nvSpPr>
          <p:cNvPr id="35" name="Google Shape;35;p7"/>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6"/>
        <p:cNvGrpSpPr/>
        <p:nvPr/>
      </p:nvGrpSpPr>
      <p:grpSpPr>
        <a:xfrm>
          <a:off x="0" y="0"/>
          <a:ext cx="0" cy="0"/>
          <a:chOff x="0" y="0"/>
          <a:chExt cx="0" cy="0"/>
        </a:xfrm>
      </p:grpSpPr>
      <p:pic>
        <p:nvPicPr>
          <p:cNvPr id="37" name="Google Shape;37;p8"/>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8" name="Google Shape;38;p8"/>
          <p:cNvSpPr txBox="1">
            <a:spLocks noGrp="1"/>
          </p:cNvSpPr>
          <p:nvPr>
            <p:ph type="title"/>
          </p:nvPr>
        </p:nvSpPr>
        <p:spPr>
          <a:xfrm>
            <a:off x="855300" y="836000"/>
            <a:ext cx="7433400" cy="3963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a:endParaRPr/>
          </a:p>
        </p:txBody>
      </p:sp>
      <p:sp>
        <p:nvSpPr>
          <p:cNvPr id="39" name="Google Shape;39;p8"/>
          <p:cNvSpPr txBox="1">
            <a:spLocks noGrp="1"/>
          </p:cNvSpPr>
          <p:nvPr>
            <p:ph type="body" idx="1"/>
          </p:nvPr>
        </p:nvSpPr>
        <p:spPr>
          <a:xfrm>
            <a:off x="855300" y="1506350"/>
            <a:ext cx="2315700" cy="2993700"/>
          </a:xfrm>
          <a:prstGeom prst="rect">
            <a:avLst/>
          </a:prstGeom>
          <a:noFill/>
          <a:ln>
            <a:noFill/>
          </a:ln>
        </p:spPr>
        <p:txBody>
          <a:bodyPr spcFirstLastPara="1" wrap="square" lIns="0" tIns="0" rIns="0" bIns="0" anchor="t" anchorCtr="0">
            <a:noAutofit/>
          </a:bodyPr>
          <a:lstStyle>
            <a:lvl1pPr marL="457200" lvl="0" indent="-342900" algn="l">
              <a:lnSpc>
                <a:spcPct val="115000"/>
              </a:lnSpc>
              <a:spcBef>
                <a:spcPts val="0"/>
              </a:spcBef>
              <a:spcAft>
                <a:spcPts val="0"/>
              </a:spcAft>
              <a:buSzPts val="1800"/>
              <a:buChar char="◺"/>
              <a:defRPr sz="1800"/>
            </a:lvl1pPr>
            <a:lvl2pPr marL="914400" lvl="1" indent="-342900" algn="l">
              <a:lnSpc>
                <a:spcPct val="115000"/>
              </a:lnSpc>
              <a:spcBef>
                <a:spcPts val="600"/>
              </a:spcBef>
              <a:spcAft>
                <a:spcPts val="0"/>
              </a:spcAft>
              <a:buSzPts val="1800"/>
              <a:buChar char="◺"/>
              <a:defRPr sz="1800"/>
            </a:lvl2pPr>
            <a:lvl3pPr marL="1371600" lvl="2" indent="-342900" algn="l">
              <a:lnSpc>
                <a:spcPct val="115000"/>
              </a:lnSpc>
              <a:spcBef>
                <a:spcPts val="600"/>
              </a:spcBef>
              <a:spcAft>
                <a:spcPts val="0"/>
              </a:spcAft>
              <a:buSzPts val="1800"/>
              <a:buChar char="■"/>
              <a:defRPr sz="1800"/>
            </a:lvl3pPr>
            <a:lvl4pPr marL="1828800" lvl="3" indent="-342900" algn="l">
              <a:lnSpc>
                <a:spcPct val="115000"/>
              </a:lnSpc>
              <a:spcBef>
                <a:spcPts val="600"/>
              </a:spcBef>
              <a:spcAft>
                <a:spcPts val="0"/>
              </a:spcAft>
              <a:buSzPts val="1800"/>
              <a:buChar char="●"/>
              <a:defRPr sz="1800"/>
            </a:lvl4pPr>
            <a:lvl5pPr marL="2286000" lvl="4" indent="-342900" algn="l">
              <a:lnSpc>
                <a:spcPct val="115000"/>
              </a:lnSpc>
              <a:spcBef>
                <a:spcPts val="600"/>
              </a:spcBef>
              <a:spcAft>
                <a:spcPts val="0"/>
              </a:spcAft>
              <a:buSzPts val="1800"/>
              <a:buChar char="○"/>
              <a:defRPr sz="1800"/>
            </a:lvl5pPr>
            <a:lvl6pPr marL="2743200" lvl="5" indent="-342900" algn="l">
              <a:lnSpc>
                <a:spcPct val="115000"/>
              </a:lnSpc>
              <a:spcBef>
                <a:spcPts val="600"/>
              </a:spcBef>
              <a:spcAft>
                <a:spcPts val="0"/>
              </a:spcAft>
              <a:buSzPts val="1800"/>
              <a:buChar char="■"/>
              <a:defRPr sz="1800"/>
            </a:lvl6pPr>
            <a:lvl7pPr marL="3200400" lvl="6" indent="-342900" algn="l">
              <a:lnSpc>
                <a:spcPct val="115000"/>
              </a:lnSpc>
              <a:spcBef>
                <a:spcPts val="600"/>
              </a:spcBef>
              <a:spcAft>
                <a:spcPts val="0"/>
              </a:spcAft>
              <a:buSzPts val="1800"/>
              <a:buChar char="●"/>
              <a:defRPr sz="1800"/>
            </a:lvl7pPr>
            <a:lvl8pPr marL="3657600" lvl="7" indent="-342900" algn="l">
              <a:lnSpc>
                <a:spcPct val="115000"/>
              </a:lnSpc>
              <a:spcBef>
                <a:spcPts val="600"/>
              </a:spcBef>
              <a:spcAft>
                <a:spcPts val="0"/>
              </a:spcAft>
              <a:buSzPts val="1800"/>
              <a:buChar char="○"/>
              <a:defRPr sz="1800"/>
            </a:lvl8pPr>
            <a:lvl9pPr marL="4114800" lvl="8" indent="-342900" algn="l">
              <a:lnSpc>
                <a:spcPct val="115000"/>
              </a:lnSpc>
              <a:spcBef>
                <a:spcPts val="600"/>
              </a:spcBef>
              <a:spcAft>
                <a:spcPts val="600"/>
              </a:spcAft>
              <a:buSzPts val="1800"/>
              <a:buChar char="■"/>
              <a:defRPr sz="1800"/>
            </a:lvl9pPr>
          </a:lstStyle>
          <a:p>
            <a:endParaRPr/>
          </a:p>
        </p:txBody>
      </p:sp>
      <p:sp>
        <p:nvSpPr>
          <p:cNvPr id="40" name="Google Shape;40;p8"/>
          <p:cNvSpPr txBox="1">
            <a:spLocks noGrp="1"/>
          </p:cNvSpPr>
          <p:nvPr>
            <p:ph type="body" idx="2"/>
          </p:nvPr>
        </p:nvSpPr>
        <p:spPr>
          <a:xfrm>
            <a:off x="3414199" y="1506350"/>
            <a:ext cx="2315700" cy="2993700"/>
          </a:xfrm>
          <a:prstGeom prst="rect">
            <a:avLst/>
          </a:prstGeom>
          <a:noFill/>
          <a:ln>
            <a:noFill/>
          </a:ln>
        </p:spPr>
        <p:txBody>
          <a:bodyPr spcFirstLastPara="1" wrap="square" lIns="0" tIns="0" rIns="0" bIns="0" anchor="t" anchorCtr="0">
            <a:noAutofit/>
          </a:bodyPr>
          <a:lstStyle>
            <a:lvl1pPr marL="457200" lvl="0" indent="-342900" algn="l">
              <a:lnSpc>
                <a:spcPct val="115000"/>
              </a:lnSpc>
              <a:spcBef>
                <a:spcPts val="0"/>
              </a:spcBef>
              <a:spcAft>
                <a:spcPts val="0"/>
              </a:spcAft>
              <a:buSzPts val="1800"/>
              <a:buChar char="◺"/>
              <a:defRPr sz="1800"/>
            </a:lvl1pPr>
            <a:lvl2pPr marL="914400" lvl="1" indent="-342900" algn="l">
              <a:lnSpc>
                <a:spcPct val="115000"/>
              </a:lnSpc>
              <a:spcBef>
                <a:spcPts val="600"/>
              </a:spcBef>
              <a:spcAft>
                <a:spcPts val="0"/>
              </a:spcAft>
              <a:buSzPts val="1800"/>
              <a:buChar char="◺"/>
              <a:defRPr sz="1800"/>
            </a:lvl2pPr>
            <a:lvl3pPr marL="1371600" lvl="2" indent="-342900" algn="l">
              <a:lnSpc>
                <a:spcPct val="115000"/>
              </a:lnSpc>
              <a:spcBef>
                <a:spcPts val="600"/>
              </a:spcBef>
              <a:spcAft>
                <a:spcPts val="0"/>
              </a:spcAft>
              <a:buSzPts val="1800"/>
              <a:buChar char="■"/>
              <a:defRPr sz="1800"/>
            </a:lvl3pPr>
            <a:lvl4pPr marL="1828800" lvl="3" indent="-342900" algn="l">
              <a:lnSpc>
                <a:spcPct val="115000"/>
              </a:lnSpc>
              <a:spcBef>
                <a:spcPts val="600"/>
              </a:spcBef>
              <a:spcAft>
                <a:spcPts val="0"/>
              </a:spcAft>
              <a:buSzPts val="1800"/>
              <a:buChar char="●"/>
              <a:defRPr sz="1800"/>
            </a:lvl4pPr>
            <a:lvl5pPr marL="2286000" lvl="4" indent="-342900" algn="l">
              <a:lnSpc>
                <a:spcPct val="115000"/>
              </a:lnSpc>
              <a:spcBef>
                <a:spcPts val="600"/>
              </a:spcBef>
              <a:spcAft>
                <a:spcPts val="0"/>
              </a:spcAft>
              <a:buSzPts val="1800"/>
              <a:buChar char="○"/>
              <a:defRPr sz="1800"/>
            </a:lvl5pPr>
            <a:lvl6pPr marL="2743200" lvl="5" indent="-342900" algn="l">
              <a:lnSpc>
                <a:spcPct val="115000"/>
              </a:lnSpc>
              <a:spcBef>
                <a:spcPts val="600"/>
              </a:spcBef>
              <a:spcAft>
                <a:spcPts val="0"/>
              </a:spcAft>
              <a:buSzPts val="1800"/>
              <a:buChar char="■"/>
              <a:defRPr sz="1800"/>
            </a:lvl6pPr>
            <a:lvl7pPr marL="3200400" lvl="6" indent="-342900" algn="l">
              <a:lnSpc>
                <a:spcPct val="115000"/>
              </a:lnSpc>
              <a:spcBef>
                <a:spcPts val="600"/>
              </a:spcBef>
              <a:spcAft>
                <a:spcPts val="0"/>
              </a:spcAft>
              <a:buSzPts val="1800"/>
              <a:buChar char="●"/>
              <a:defRPr sz="1800"/>
            </a:lvl7pPr>
            <a:lvl8pPr marL="3657600" lvl="7" indent="-342900" algn="l">
              <a:lnSpc>
                <a:spcPct val="115000"/>
              </a:lnSpc>
              <a:spcBef>
                <a:spcPts val="600"/>
              </a:spcBef>
              <a:spcAft>
                <a:spcPts val="0"/>
              </a:spcAft>
              <a:buSzPts val="1800"/>
              <a:buChar char="○"/>
              <a:defRPr sz="1800"/>
            </a:lvl8pPr>
            <a:lvl9pPr marL="4114800" lvl="8" indent="-342900" algn="l">
              <a:lnSpc>
                <a:spcPct val="115000"/>
              </a:lnSpc>
              <a:spcBef>
                <a:spcPts val="600"/>
              </a:spcBef>
              <a:spcAft>
                <a:spcPts val="600"/>
              </a:spcAft>
              <a:buSzPts val="1800"/>
              <a:buChar char="■"/>
              <a:defRPr sz="1800"/>
            </a:lvl9pPr>
          </a:lstStyle>
          <a:p>
            <a:endParaRPr/>
          </a:p>
        </p:txBody>
      </p:sp>
      <p:sp>
        <p:nvSpPr>
          <p:cNvPr id="41" name="Google Shape;41;p8"/>
          <p:cNvSpPr txBox="1">
            <a:spLocks noGrp="1"/>
          </p:cNvSpPr>
          <p:nvPr>
            <p:ph type="body" idx="3"/>
          </p:nvPr>
        </p:nvSpPr>
        <p:spPr>
          <a:xfrm>
            <a:off x="5973097" y="1506350"/>
            <a:ext cx="2315700" cy="2993700"/>
          </a:xfrm>
          <a:prstGeom prst="rect">
            <a:avLst/>
          </a:prstGeom>
          <a:noFill/>
          <a:ln>
            <a:noFill/>
          </a:ln>
        </p:spPr>
        <p:txBody>
          <a:bodyPr spcFirstLastPara="1" wrap="square" lIns="0" tIns="0" rIns="0" bIns="0" anchor="t" anchorCtr="0">
            <a:noAutofit/>
          </a:bodyPr>
          <a:lstStyle>
            <a:lvl1pPr marL="457200" lvl="0" indent="-342900" algn="l">
              <a:lnSpc>
                <a:spcPct val="115000"/>
              </a:lnSpc>
              <a:spcBef>
                <a:spcPts val="0"/>
              </a:spcBef>
              <a:spcAft>
                <a:spcPts val="0"/>
              </a:spcAft>
              <a:buSzPts val="1800"/>
              <a:buChar char="◺"/>
              <a:defRPr sz="1800"/>
            </a:lvl1pPr>
            <a:lvl2pPr marL="914400" lvl="1" indent="-342900" algn="l">
              <a:lnSpc>
                <a:spcPct val="115000"/>
              </a:lnSpc>
              <a:spcBef>
                <a:spcPts val="600"/>
              </a:spcBef>
              <a:spcAft>
                <a:spcPts val="0"/>
              </a:spcAft>
              <a:buSzPts val="1800"/>
              <a:buChar char="◺"/>
              <a:defRPr sz="1800"/>
            </a:lvl2pPr>
            <a:lvl3pPr marL="1371600" lvl="2" indent="-342900" algn="l">
              <a:lnSpc>
                <a:spcPct val="115000"/>
              </a:lnSpc>
              <a:spcBef>
                <a:spcPts val="600"/>
              </a:spcBef>
              <a:spcAft>
                <a:spcPts val="0"/>
              </a:spcAft>
              <a:buSzPts val="1800"/>
              <a:buChar char="■"/>
              <a:defRPr sz="1800"/>
            </a:lvl3pPr>
            <a:lvl4pPr marL="1828800" lvl="3" indent="-342900" algn="l">
              <a:lnSpc>
                <a:spcPct val="115000"/>
              </a:lnSpc>
              <a:spcBef>
                <a:spcPts val="600"/>
              </a:spcBef>
              <a:spcAft>
                <a:spcPts val="0"/>
              </a:spcAft>
              <a:buSzPts val="1800"/>
              <a:buChar char="●"/>
              <a:defRPr sz="1800"/>
            </a:lvl4pPr>
            <a:lvl5pPr marL="2286000" lvl="4" indent="-342900" algn="l">
              <a:lnSpc>
                <a:spcPct val="115000"/>
              </a:lnSpc>
              <a:spcBef>
                <a:spcPts val="600"/>
              </a:spcBef>
              <a:spcAft>
                <a:spcPts val="0"/>
              </a:spcAft>
              <a:buSzPts val="1800"/>
              <a:buChar char="○"/>
              <a:defRPr sz="1800"/>
            </a:lvl5pPr>
            <a:lvl6pPr marL="2743200" lvl="5" indent="-342900" algn="l">
              <a:lnSpc>
                <a:spcPct val="115000"/>
              </a:lnSpc>
              <a:spcBef>
                <a:spcPts val="600"/>
              </a:spcBef>
              <a:spcAft>
                <a:spcPts val="0"/>
              </a:spcAft>
              <a:buSzPts val="1800"/>
              <a:buChar char="■"/>
              <a:defRPr sz="1800"/>
            </a:lvl6pPr>
            <a:lvl7pPr marL="3200400" lvl="6" indent="-342900" algn="l">
              <a:lnSpc>
                <a:spcPct val="115000"/>
              </a:lnSpc>
              <a:spcBef>
                <a:spcPts val="600"/>
              </a:spcBef>
              <a:spcAft>
                <a:spcPts val="0"/>
              </a:spcAft>
              <a:buSzPts val="1800"/>
              <a:buChar char="●"/>
              <a:defRPr sz="1800"/>
            </a:lvl7pPr>
            <a:lvl8pPr marL="3657600" lvl="7" indent="-342900" algn="l">
              <a:lnSpc>
                <a:spcPct val="115000"/>
              </a:lnSpc>
              <a:spcBef>
                <a:spcPts val="600"/>
              </a:spcBef>
              <a:spcAft>
                <a:spcPts val="0"/>
              </a:spcAft>
              <a:buSzPts val="1800"/>
              <a:buChar char="○"/>
              <a:defRPr sz="1800"/>
            </a:lvl8pPr>
            <a:lvl9pPr marL="4114800" lvl="8" indent="-342900" algn="l">
              <a:lnSpc>
                <a:spcPct val="115000"/>
              </a:lnSpc>
              <a:spcBef>
                <a:spcPts val="600"/>
              </a:spcBef>
              <a:spcAft>
                <a:spcPts val="600"/>
              </a:spcAft>
              <a:buSzPts val="1800"/>
              <a:buChar char="■"/>
              <a:defRPr sz="1800"/>
            </a:lvl9pPr>
          </a:lstStyle>
          <a:p>
            <a:endParaRPr/>
          </a:p>
        </p:txBody>
      </p:sp>
      <p:sp>
        <p:nvSpPr>
          <p:cNvPr id="42" name="Google Shape;42;p8"/>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For medium background colors">
  <p:cSld name="BLANK_1">
    <p:bg>
      <p:bgPr>
        <a:gradFill>
          <a:gsLst>
            <a:gs pos="0">
              <a:schemeClr val="accent3"/>
            </a:gs>
            <a:gs pos="50000">
              <a:schemeClr val="accent1"/>
            </a:gs>
            <a:gs pos="100000">
              <a:schemeClr val="dk2"/>
            </a:gs>
          </a:gsLst>
          <a:lin ang="13500032" scaled="0"/>
        </a:gra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9pPr>
          </a:lstStyle>
          <a:p>
            <a:pPr marL="0" lvl="0" indent="0" algn="r" rtl="0">
              <a:spcBef>
                <a:spcPts val="0"/>
              </a:spcBef>
              <a:spcAft>
                <a:spcPts val="0"/>
              </a:spcAft>
              <a:buNone/>
            </a:pPr>
            <a:fld id="{00000000-1234-1234-1234-123412341234}" type="slidenum">
              <a:rPr lang="en"/>
              <a:t>‹#›</a:t>
            </a:fld>
            <a:endParaRPr/>
          </a:p>
        </p:txBody>
      </p:sp>
      <p:pic>
        <p:nvPicPr>
          <p:cNvPr id="45" name="Google Shape;45;p9"/>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pic>
        <p:nvPicPr>
          <p:cNvPr id="47" name="Google Shape;47;p1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8" name="Google Shape;48;p10"/>
          <p:cNvSpPr txBox="1">
            <a:spLocks noGrp="1"/>
          </p:cNvSpPr>
          <p:nvPr>
            <p:ph type="title"/>
          </p:nvPr>
        </p:nvSpPr>
        <p:spPr>
          <a:xfrm>
            <a:off x="855300" y="836000"/>
            <a:ext cx="7433400" cy="3963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a:endParaRPr/>
          </a:p>
        </p:txBody>
      </p:sp>
      <p:sp>
        <p:nvSpPr>
          <p:cNvPr id="49" name="Google Shape;49;p10"/>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2"/>
            </a:gs>
            <a:gs pos="100000">
              <a:schemeClr val="accent3"/>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7433400" cy="3963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dk2"/>
              </a:buClr>
              <a:buSzPts val="3200"/>
              <a:buFont typeface="Inria Serif"/>
              <a:buNone/>
              <a:defRPr sz="3200" b="1" i="0" u="none" strike="noStrike" cap="none">
                <a:solidFill>
                  <a:schemeClr val="dk2"/>
                </a:solidFill>
                <a:latin typeface="Inria Serif"/>
                <a:ea typeface="Inria Serif"/>
                <a:cs typeface="Inria Serif"/>
                <a:sym typeface="Inria Serif"/>
              </a:defRPr>
            </a:lvl1pPr>
            <a:lvl2pPr marR="0" lvl="1" algn="l" rtl="0">
              <a:lnSpc>
                <a:spcPct val="90000"/>
              </a:lnSpc>
              <a:spcBef>
                <a:spcPts val="0"/>
              </a:spcBef>
              <a:spcAft>
                <a:spcPts val="0"/>
              </a:spcAft>
              <a:buClr>
                <a:schemeClr val="dk2"/>
              </a:buClr>
              <a:buSzPts val="3200"/>
              <a:buFont typeface="Inria Serif"/>
              <a:buNone/>
              <a:defRPr sz="3200" b="1" i="0" u="none" strike="noStrike" cap="none">
                <a:solidFill>
                  <a:schemeClr val="dk2"/>
                </a:solidFill>
                <a:latin typeface="Inria Serif"/>
                <a:ea typeface="Inria Serif"/>
                <a:cs typeface="Inria Serif"/>
                <a:sym typeface="Inria Serif"/>
              </a:defRPr>
            </a:lvl2pPr>
            <a:lvl3pPr marR="0" lvl="2" algn="l" rtl="0">
              <a:lnSpc>
                <a:spcPct val="90000"/>
              </a:lnSpc>
              <a:spcBef>
                <a:spcPts val="0"/>
              </a:spcBef>
              <a:spcAft>
                <a:spcPts val="0"/>
              </a:spcAft>
              <a:buClr>
                <a:schemeClr val="dk2"/>
              </a:buClr>
              <a:buSzPts val="3200"/>
              <a:buFont typeface="Inria Serif"/>
              <a:buNone/>
              <a:defRPr sz="3200" b="1" i="0" u="none" strike="noStrike" cap="none">
                <a:solidFill>
                  <a:schemeClr val="dk2"/>
                </a:solidFill>
                <a:latin typeface="Inria Serif"/>
                <a:ea typeface="Inria Serif"/>
                <a:cs typeface="Inria Serif"/>
                <a:sym typeface="Inria Serif"/>
              </a:defRPr>
            </a:lvl3pPr>
            <a:lvl4pPr marR="0" lvl="3" algn="l" rtl="0">
              <a:lnSpc>
                <a:spcPct val="90000"/>
              </a:lnSpc>
              <a:spcBef>
                <a:spcPts val="0"/>
              </a:spcBef>
              <a:spcAft>
                <a:spcPts val="0"/>
              </a:spcAft>
              <a:buClr>
                <a:schemeClr val="dk2"/>
              </a:buClr>
              <a:buSzPts val="3200"/>
              <a:buFont typeface="Inria Serif"/>
              <a:buNone/>
              <a:defRPr sz="3200" b="1" i="0" u="none" strike="noStrike" cap="none">
                <a:solidFill>
                  <a:schemeClr val="dk2"/>
                </a:solidFill>
                <a:latin typeface="Inria Serif"/>
                <a:ea typeface="Inria Serif"/>
                <a:cs typeface="Inria Serif"/>
                <a:sym typeface="Inria Serif"/>
              </a:defRPr>
            </a:lvl4pPr>
            <a:lvl5pPr marR="0" lvl="4" algn="l" rtl="0">
              <a:lnSpc>
                <a:spcPct val="90000"/>
              </a:lnSpc>
              <a:spcBef>
                <a:spcPts val="0"/>
              </a:spcBef>
              <a:spcAft>
                <a:spcPts val="0"/>
              </a:spcAft>
              <a:buClr>
                <a:schemeClr val="dk2"/>
              </a:buClr>
              <a:buSzPts val="3200"/>
              <a:buFont typeface="Inria Serif"/>
              <a:buNone/>
              <a:defRPr sz="3200" b="1" i="0" u="none" strike="noStrike" cap="none">
                <a:solidFill>
                  <a:schemeClr val="dk2"/>
                </a:solidFill>
                <a:latin typeface="Inria Serif"/>
                <a:ea typeface="Inria Serif"/>
                <a:cs typeface="Inria Serif"/>
                <a:sym typeface="Inria Serif"/>
              </a:defRPr>
            </a:lvl5pPr>
            <a:lvl6pPr marR="0" lvl="5" algn="l" rtl="0">
              <a:lnSpc>
                <a:spcPct val="90000"/>
              </a:lnSpc>
              <a:spcBef>
                <a:spcPts val="0"/>
              </a:spcBef>
              <a:spcAft>
                <a:spcPts val="0"/>
              </a:spcAft>
              <a:buClr>
                <a:schemeClr val="dk2"/>
              </a:buClr>
              <a:buSzPts val="3200"/>
              <a:buFont typeface="Inria Serif"/>
              <a:buNone/>
              <a:defRPr sz="3200" b="1" i="0" u="none" strike="noStrike" cap="none">
                <a:solidFill>
                  <a:schemeClr val="dk2"/>
                </a:solidFill>
                <a:latin typeface="Inria Serif"/>
                <a:ea typeface="Inria Serif"/>
                <a:cs typeface="Inria Serif"/>
                <a:sym typeface="Inria Serif"/>
              </a:defRPr>
            </a:lvl6pPr>
            <a:lvl7pPr marR="0" lvl="6" algn="l" rtl="0">
              <a:lnSpc>
                <a:spcPct val="90000"/>
              </a:lnSpc>
              <a:spcBef>
                <a:spcPts val="0"/>
              </a:spcBef>
              <a:spcAft>
                <a:spcPts val="0"/>
              </a:spcAft>
              <a:buClr>
                <a:schemeClr val="dk2"/>
              </a:buClr>
              <a:buSzPts val="3200"/>
              <a:buFont typeface="Inria Serif"/>
              <a:buNone/>
              <a:defRPr sz="3200" b="1" i="0" u="none" strike="noStrike" cap="none">
                <a:solidFill>
                  <a:schemeClr val="dk2"/>
                </a:solidFill>
                <a:latin typeface="Inria Serif"/>
                <a:ea typeface="Inria Serif"/>
                <a:cs typeface="Inria Serif"/>
                <a:sym typeface="Inria Serif"/>
              </a:defRPr>
            </a:lvl7pPr>
            <a:lvl8pPr marR="0" lvl="7" algn="l" rtl="0">
              <a:lnSpc>
                <a:spcPct val="90000"/>
              </a:lnSpc>
              <a:spcBef>
                <a:spcPts val="0"/>
              </a:spcBef>
              <a:spcAft>
                <a:spcPts val="0"/>
              </a:spcAft>
              <a:buClr>
                <a:schemeClr val="dk2"/>
              </a:buClr>
              <a:buSzPts val="3200"/>
              <a:buFont typeface="Inria Serif"/>
              <a:buNone/>
              <a:defRPr sz="3200" b="1" i="0" u="none" strike="noStrike" cap="none">
                <a:solidFill>
                  <a:schemeClr val="dk2"/>
                </a:solidFill>
                <a:latin typeface="Inria Serif"/>
                <a:ea typeface="Inria Serif"/>
                <a:cs typeface="Inria Serif"/>
                <a:sym typeface="Inria Serif"/>
              </a:defRPr>
            </a:lvl8pPr>
            <a:lvl9pPr marR="0" lvl="8" algn="l" rtl="0">
              <a:lnSpc>
                <a:spcPct val="90000"/>
              </a:lnSpc>
              <a:spcBef>
                <a:spcPts val="0"/>
              </a:spcBef>
              <a:spcAft>
                <a:spcPts val="0"/>
              </a:spcAft>
              <a:buClr>
                <a:schemeClr val="dk2"/>
              </a:buClr>
              <a:buSzPts val="3200"/>
              <a:buFont typeface="Inria Serif"/>
              <a:buNone/>
              <a:defRPr sz="3200" b="1" i="0" u="none" strike="noStrike" cap="none">
                <a:solidFill>
                  <a:schemeClr val="dk2"/>
                </a:solidFill>
                <a:latin typeface="Inria Serif"/>
                <a:ea typeface="Inria Serif"/>
                <a:cs typeface="Inria Serif"/>
                <a:sym typeface="Inria Serif"/>
              </a:defRPr>
            </a:lvl9pPr>
          </a:lstStyle>
          <a:p>
            <a:endParaRPr/>
          </a:p>
        </p:txBody>
      </p:sp>
      <p:sp>
        <p:nvSpPr>
          <p:cNvPr id="7" name="Google Shape;7;p1"/>
          <p:cNvSpPr txBox="1">
            <a:spLocks noGrp="1"/>
          </p:cNvSpPr>
          <p:nvPr>
            <p:ph type="body" idx="1"/>
          </p:nvPr>
        </p:nvSpPr>
        <p:spPr>
          <a:xfrm>
            <a:off x="855300" y="1506347"/>
            <a:ext cx="7433400" cy="3033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81000" algn="l" rtl="0">
              <a:lnSpc>
                <a:spcPct val="115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15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15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15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15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15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15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15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Inria Sans Light"/>
                <a:ea typeface="Inria Sans Light"/>
                <a:cs typeface="Inria Sans Light"/>
                <a:sym typeface="Inria Sans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a:t>Thermodynamic Dissection of a Refrigeration Cycle</a:t>
            </a:r>
            <a:endParaRPr dirty="0"/>
          </a:p>
        </p:txBody>
      </p:sp>
      <p:sp>
        <p:nvSpPr>
          <p:cNvPr id="66" name="Google Shape;66;p14"/>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Nnenna Dara, Sean Hughes, Thomas Zhao</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23"/>
          <p:cNvPicPr preferRelativeResize="0"/>
          <p:nvPr/>
        </p:nvPicPr>
        <p:blipFill>
          <a:blip r:embed="rId3">
            <a:alphaModFix/>
          </a:blip>
          <a:stretch>
            <a:fillRect/>
          </a:stretch>
        </p:blipFill>
        <p:spPr>
          <a:xfrm>
            <a:off x="0" y="1358950"/>
            <a:ext cx="6838950" cy="2838450"/>
          </a:xfrm>
          <a:prstGeom prst="rect">
            <a:avLst/>
          </a:prstGeom>
          <a:noFill/>
          <a:ln>
            <a:noFill/>
          </a:ln>
        </p:spPr>
      </p:pic>
      <p:sp>
        <p:nvSpPr>
          <p:cNvPr id="133" name="Google Shape;133;p23"/>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Question 1</a:t>
            </a:r>
            <a:endParaRPr/>
          </a:p>
        </p:txBody>
      </p:sp>
      <p:sp>
        <p:nvSpPr>
          <p:cNvPr id="134" name="Google Shape;134;p23"/>
          <p:cNvSpPr txBox="1"/>
          <p:nvPr/>
        </p:nvSpPr>
        <p:spPr>
          <a:xfrm>
            <a:off x="0" y="0"/>
            <a:ext cx="1685700" cy="8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Inria Sans"/>
                <a:ea typeface="Inria Sans"/>
                <a:cs typeface="Inria Sans"/>
                <a:sym typeface="Inria Sans"/>
              </a:rPr>
              <a:t>Mass flow = 0.1 kg/s</a:t>
            </a:r>
            <a:r>
              <a:rPr lang="en" sz="1000">
                <a:latin typeface="Inria Sans Light"/>
                <a:ea typeface="Inria Sans Light"/>
                <a:cs typeface="Inria Sans Light"/>
                <a:sym typeface="Inria Sans Light"/>
              </a:rPr>
              <a:t> </a:t>
            </a:r>
            <a:endParaRPr sz="1000">
              <a:latin typeface="Inria Sans Light"/>
              <a:ea typeface="Inria Sans Light"/>
              <a:cs typeface="Inria Sans Light"/>
              <a:sym typeface="Inria Sans Light"/>
            </a:endParaRPr>
          </a:p>
          <a:p>
            <a:pPr marL="0" lvl="0" indent="0" algn="l" rtl="0">
              <a:spcBef>
                <a:spcPts val="0"/>
              </a:spcBef>
              <a:spcAft>
                <a:spcPts val="0"/>
              </a:spcAft>
              <a:buNone/>
            </a:pPr>
            <a:r>
              <a:rPr lang="en" sz="1000" b="1">
                <a:latin typeface="Inria Sans"/>
                <a:ea typeface="Inria Sans"/>
                <a:cs typeface="Inria Sans"/>
                <a:sym typeface="Inria Sans"/>
              </a:rPr>
              <a:t>P</a:t>
            </a:r>
            <a:r>
              <a:rPr lang="en" sz="1000" b="1" baseline="-25000">
                <a:latin typeface="Inria Sans"/>
                <a:ea typeface="Inria Sans"/>
                <a:cs typeface="Inria Sans"/>
                <a:sym typeface="Inria Sans"/>
              </a:rPr>
              <a:t>low</a:t>
            </a:r>
            <a:r>
              <a:rPr lang="en" sz="1000" b="1">
                <a:latin typeface="Inria Sans"/>
                <a:ea typeface="Inria Sans"/>
                <a:cs typeface="Inria Sans"/>
                <a:sym typeface="Inria Sans"/>
              </a:rPr>
              <a:t>= 0.14 MPa 	x</a:t>
            </a:r>
            <a:r>
              <a:rPr lang="en" sz="1000" b="1" baseline="-25000">
                <a:latin typeface="Inria Sans"/>
                <a:ea typeface="Inria Sans"/>
                <a:cs typeface="Inria Sans"/>
                <a:sym typeface="Inria Sans"/>
              </a:rPr>
              <a:t>1 </a:t>
            </a:r>
            <a:r>
              <a:rPr lang="en" sz="1000" b="1">
                <a:latin typeface="Inria Sans"/>
                <a:ea typeface="Inria Sans"/>
                <a:cs typeface="Inria Sans"/>
                <a:sym typeface="Inria Sans"/>
              </a:rPr>
              <a:t>= 1</a:t>
            </a:r>
            <a:r>
              <a:rPr lang="en" sz="1000">
                <a:latin typeface="Inria Sans Light"/>
                <a:ea typeface="Inria Sans Light"/>
                <a:cs typeface="Inria Sans Light"/>
                <a:sym typeface="Inria Sans Light"/>
              </a:rPr>
              <a:t> </a:t>
            </a:r>
            <a:endParaRPr sz="1000" b="1">
              <a:latin typeface="Inria Sans"/>
              <a:ea typeface="Inria Sans"/>
              <a:cs typeface="Inria Sans"/>
              <a:sym typeface="Inria Sans"/>
            </a:endParaRPr>
          </a:p>
          <a:p>
            <a:pPr marL="0" lvl="0" indent="0" algn="l" rtl="0">
              <a:spcBef>
                <a:spcPts val="0"/>
              </a:spcBef>
              <a:spcAft>
                <a:spcPts val="0"/>
              </a:spcAft>
              <a:buNone/>
            </a:pPr>
            <a:r>
              <a:rPr lang="en" sz="1000" b="1">
                <a:latin typeface="Inria Sans"/>
                <a:ea typeface="Inria Sans"/>
                <a:cs typeface="Inria Sans"/>
                <a:sym typeface="Inria Sans"/>
              </a:rPr>
              <a:t>P</a:t>
            </a:r>
            <a:r>
              <a:rPr lang="en" sz="1000" b="1" baseline="-25000">
                <a:latin typeface="Inria Sans"/>
                <a:ea typeface="Inria Sans"/>
                <a:cs typeface="Inria Sans"/>
                <a:sym typeface="Inria Sans"/>
              </a:rPr>
              <a:t>high</a:t>
            </a:r>
            <a:r>
              <a:rPr lang="en" sz="1000"/>
              <a:t>= </a:t>
            </a:r>
            <a:r>
              <a:rPr lang="en" sz="1000" b="1">
                <a:latin typeface="Inria Sans"/>
                <a:ea typeface="Inria Sans"/>
                <a:cs typeface="Inria Sans"/>
                <a:sym typeface="Inria Sans"/>
              </a:rPr>
              <a:t>1.2 MPa</a:t>
            </a:r>
            <a:r>
              <a:rPr lang="en" sz="1000">
                <a:latin typeface="Inria Sans Light"/>
                <a:ea typeface="Inria Sans Light"/>
                <a:cs typeface="Inria Sans Light"/>
                <a:sym typeface="Inria Sans Light"/>
              </a:rPr>
              <a:t> 	</a:t>
            </a:r>
            <a:r>
              <a:rPr lang="en" sz="1000" b="1">
                <a:latin typeface="Inria Sans"/>
                <a:ea typeface="Inria Sans"/>
                <a:cs typeface="Inria Sans"/>
                <a:sym typeface="Inria Sans"/>
              </a:rPr>
              <a:t>x</a:t>
            </a:r>
            <a:r>
              <a:rPr lang="en" sz="1000" b="1" baseline="-25000">
                <a:latin typeface="Inria Sans"/>
                <a:ea typeface="Inria Sans"/>
                <a:cs typeface="Inria Sans"/>
                <a:sym typeface="Inria Sans"/>
              </a:rPr>
              <a:t>3 </a:t>
            </a:r>
            <a:r>
              <a:rPr lang="en" sz="1000" b="1">
                <a:latin typeface="Inria Sans"/>
                <a:ea typeface="Inria Sans"/>
                <a:cs typeface="Inria Sans"/>
                <a:sym typeface="Inria Sans"/>
              </a:rPr>
              <a:t>= 0</a:t>
            </a:r>
            <a:r>
              <a:rPr lang="en" sz="1000">
                <a:latin typeface="Inria Sans Light"/>
                <a:ea typeface="Inria Sans Light"/>
                <a:cs typeface="Inria Sans Light"/>
                <a:sym typeface="Inria Sans Light"/>
              </a:rPr>
              <a:t> </a:t>
            </a:r>
            <a:endParaRPr sz="1000">
              <a:latin typeface="Inria Sans Light"/>
              <a:ea typeface="Inria Sans Light"/>
              <a:cs typeface="Inria Sans Light"/>
              <a:sym typeface="Inria Sans Light"/>
            </a:endParaRPr>
          </a:p>
          <a:p>
            <a:pPr marL="0" lvl="0" indent="0" algn="l" rtl="0">
              <a:spcBef>
                <a:spcPts val="0"/>
              </a:spcBef>
              <a:spcAft>
                <a:spcPts val="0"/>
              </a:spcAft>
              <a:buNone/>
            </a:pPr>
            <a:endParaRPr sz="1000">
              <a:latin typeface="Inria Sans Light"/>
              <a:ea typeface="Inria Sans Light"/>
              <a:cs typeface="Inria Sans Light"/>
              <a:sym typeface="Inria Sans Light"/>
            </a:endParaRPr>
          </a:p>
          <a:p>
            <a:pPr marL="0" lvl="0" indent="0" algn="l" rtl="0">
              <a:spcBef>
                <a:spcPts val="0"/>
              </a:spcBef>
              <a:spcAft>
                <a:spcPts val="0"/>
              </a:spcAft>
              <a:buNone/>
            </a:pPr>
            <a:endParaRPr sz="1000">
              <a:latin typeface="Inria Sans Light"/>
              <a:ea typeface="Inria Sans Light"/>
              <a:cs typeface="Inria Sans Light"/>
              <a:sym typeface="Inria Sans Light"/>
            </a:endParaRPr>
          </a:p>
        </p:txBody>
      </p:sp>
      <p:sp>
        <p:nvSpPr>
          <p:cNvPr id="135" name="Google Shape;135;p23"/>
          <p:cNvSpPr txBox="1"/>
          <p:nvPr/>
        </p:nvSpPr>
        <p:spPr>
          <a:xfrm>
            <a:off x="102150" y="4814300"/>
            <a:ext cx="8939700" cy="28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Inria Sans Light"/>
                <a:ea typeface="Inria Sans Light"/>
                <a:cs typeface="Inria Sans Light"/>
                <a:sym typeface="Inria Sans Light"/>
              </a:rPr>
              <a:t>Image Source: https://en.wikipedia.org/wiki/Condenser_(heat_transfer)</a:t>
            </a:r>
            <a:endParaRPr>
              <a:latin typeface="Inria Sans Light"/>
              <a:ea typeface="Inria Sans Light"/>
              <a:cs typeface="Inria Sans Light"/>
              <a:sym typeface="Inria Sans Light"/>
            </a:endParaRPr>
          </a:p>
        </p:txBody>
      </p:sp>
      <p:pic>
        <p:nvPicPr>
          <p:cNvPr id="136" name="Google Shape;136;p23"/>
          <p:cNvPicPr preferRelativeResize="0"/>
          <p:nvPr/>
        </p:nvPicPr>
        <p:blipFill>
          <a:blip r:embed="rId4">
            <a:alphaModFix/>
          </a:blip>
          <a:stretch>
            <a:fillRect/>
          </a:stretch>
        </p:blipFill>
        <p:spPr>
          <a:xfrm>
            <a:off x="6991350" y="1384700"/>
            <a:ext cx="2000253" cy="2667004"/>
          </a:xfrm>
          <a:prstGeom prst="rect">
            <a:avLst/>
          </a:prstGeom>
          <a:noFill/>
          <a:ln>
            <a:noFill/>
          </a:ln>
        </p:spPr>
      </p:pic>
      <p:sp>
        <p:nvSpPr>
          <p:cNvPr id="137" name="Google Shape;137;p23"/>
          <p:cNvSpPr txBox="1"/>
          <p:nvPr/>
        </p:nvSpPr>
        <p:spPr>
          <a:xfrm>
            <a:off x="6967575" y="1026100"/>
            <a:ext cx="2047800" cy="27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Inria Sans Light"/>
                <a:ea typeface="Inria Sans Light"/>
                <a:cs typeface="Inria Sans Light"/>
                <a:sym typeface="Inria Sans Light"/>
              </a:rPr>
              <a:t>Condenser</a:t>
            </a:r>
            <a:endParaRPr>
              <a:latin typeface="Inria Sans Light"/>
              <a:ea typeface="Inria Sans Light"/>
              <a:cs typeface="Inria Sans Light"/>
              <a:sym typeface="Inria Sans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Question 1</a:t>
            </a:r>
            <a:endParaRPr/>
          </a:p>
        </p:txBody>
      </p:sp>
      <p:sp>
        <p:nvSpPr>
          <p:cNvPr id="143" name="Google Shape;143;p24"/>
          <p:cNvSpPr txBox="1">
            <a:spLocks noGrp="1"/>
          </p:cNvSpPr>
          <p:nvPr>
            <p:ph type="body" idx="1"/>
          </p:nvPr>
        </p:nvSpPr>
        <p:spPr>
          <a:xfrm>
            <a:off x="855300" y="1506350"/>
            <a:ext cx="5087700" cy="3280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From 3→4:</a:t>
            </a:r>
            <a:endParaRPr/>
          </a:p>
          <a:p>
            <a:pPr marL="0" lvl="0" indent="0" algn="l" rtl="0">
              <a:spcBef>
                <a:spcPts val="0"/>
              </a:spcBef>
              <a:spcAft>
                <a:spcPts val="0"/>
              </a:spcAft>
              <a:buNone/>
            </a:pPr>
            <a:r>
              <a:rPr lang="en" sz="1600"/>
              <a:t>R-134a goes through expansion valve!</a:t>
            </a:r>
            <a:endParaRPr sz="1600"/>
          </a:p>
          <a:p>
            <a:pPr marL="457200" lvl="0" indent="-330200" algn="l" rtl="0">
              <a:spcBef>
                <a:spcPts val="0"/>
              </a:spcBef>
              <a:spcAft>
                <a:spcPts val="0"/>
              </a:spcAft>
              <a:buClr>
                <a:srgbClr val="000000"/>
              </a:buClr>
              <a:buSzPts val="1600"/>
              <a:buChar char="-"/>
            </a:pPr>
            <a:r>
              <a:rPr lang="en" sz="1600"/>
              <a:t>Saturated liquid to 2-phase  (we find out it is 2-phase  from Question 2!)</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Initial Modelling Assumptions:</a:t>
            </a:r>
            <a:endParaRPr sz="1600"/>
          </a:p>
          <a:p>
            <a:pPr marL="457200" lvl="0" indent="-330200" algn="l" rtl="0">
              <a:spcBef>
                <a:spcPts val="0"/>
              </a:spcBef>
              <a:spcAft>
                <a:spcPts val="0"/>
              </a:spcAft>
              <a:buClr>
                <a:srgbClr val="000000"/>
              </a:buClr>
              <a:buSzPts val="1600"/>
              <a:buChar char="-"/>
            </a:pPr>
            <a:r>
              <a:rPr lang="en" sz="1600"/>
              <a:t>Expansion valve </a:t>
            </a:r>
            <a:r>
              <a:rPr lang="en" sz="1600" b="1">
                <a:latin typeface="Inria Sans"/>
                <a:ea typeface="Inria Sans"/>
                <a:cs typeface="Inria Sans"/>
                <a:sym typeface="Inria Sans"/>
              </a:rPr>
              <a:t>does no work</a:t>
            </a:r>
            <a:endParaRPr sz="1600" b="1">
              <a:latin typeface="Inria Sans"/>
              <a:ea typeface="Inria Sans"/>
              <a:cs typeface="Inria Sans"/>
              <a:sym typeface="Inria Sans"/>
            </a:endParaRPr>
          </a:p>
          <a:p>
            <a:pPr marL="457200" lvl="0" indent="-330200" algn="l" rtl="0">
              <a:spcBef>
                <a:spcPts val="0"/>
              </a:spcBef>
              <a:spcAft>
                <a:spcPts val="0"/>
              </a:spcAft>
              <a:buClr>
                <a:srgbClr val="000000"/>
              </a:buClr>
              <a:buSzPts val="1600"/>
              <a:buChar char="-"/>
            </a:pPr>
            <a:r>
              <a:rPr lang="en" sz="1600"/>
              <a:t>Expansion valve is adiabatic (no heat transfer)</a:t>
            </a:r>
            <a:endParaRPr sz="1600"/>
          </a:p>
          <a:p>
            <a:pPr marL="457200" lvl="0" indent="-330200" algn="l" rtl="0">
              <a:spcBef>
                <a:spcPts val="0"/>
              </a:spcBef>
              <a:spcAft>
                <a:spcPts val="0"/>
              </a:spcAft>
              <a:buClr>
                <a:srgbClr val="000000"/>
              </a:buClr>
              <a:buSzPts val="1600"/>
              <a:buChar char="-"/>
            </a:pPr>
            <a:r>
              <a:rPr lang="en" sz="1600"/>
              <a:t>Expansion valve is in steady state</a:t>
            </a:r>
            <a:endParaRPr sz="1600"/>
          </a:p>
          <a:p>
            <a:pPr marL="457200" lvl="0" indent="-330200" algn="l" rtl="0">
              <a:spcBef>
                <a:spcPts val="0"/>
              </a:spcBef>
              <a:spcAft>
                <a:spcPts val="0"/>
              </a:spcAft>
              <a:buClr>
                <a:srgbClr val="000000"/>
              </a:buClr>
              <a:buSzPts val="1600"/>
              <a:buChar char="-"/>
            </a:pPr>
            <a:r>
              <a:rPr lang="en" sz="1600"/>
              <a:t>Expansion valve does not significantly change R-134a’s kinetic or potential energy</a:t>
            </a:r>
            <a:endParaRPr sz="1600"/>
          </a:p>
          <a:p>
            <a:pPr marL="0" lvl="0" indent="0" algn="l" rtl="0">
              <a:spcBef>
                <a:spcPts val="0"/>
              </a:spcBef>
              <a:spcAft>
                <a:spcPts val="0"/>
              </a:spcAft>
              <a:buNone/>
            </a:pPr>
            <a:endParaRPr sz="1600"/>
          </a:p>
        </p:txBody>
      </p:sp>
      <p:pic>
        <p:nvPicPr>
          <p:cNvPr id="144" name="Google Shape;144;p24"/>
          <p:cNvPicPr preferRelativeResize="0"/>
          <p:nvPr/>
        </p:nvPicPr>
        <p:blipFill>
          <a:blip r:embed="rId3">
            <a:alphaModFix/>
          </a:blip>
          <a:stretch>
            <a:fillRect/>
          </a:stretch>
        </p:blipFill>
        <p:spPr>
          <a:xfrm>
            <a:off x="6064350" y="0"/>
            <a:ext cx="3079651" cy="5143500"/>
          </a:xfrm>
          <a:prstGeom prst="rect">
            <a:avLst/>
          </a:prstGeom>
          <a:noFill/>
          <a:ln>
            <a:noFill/>
          </a:ln>
        </p:spPr>
      </p:pic>
      <p:sp>
        <p:nvSpPr>
          <p:cNvPr id="145" name="Google Shape;145;p24"/>
          <p:cNvSpPr txBox="1"/>
          <p:nvPr/>
        </p:nvSpPr>
        <p:spPr>
          <a:xfrm>
            <a:off x="0" y="0"/>
            <a:ext cx="1685700" cy="8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Inria Sans"/>
                <a:ea typeface="Inria Sans"/>
                <a:cs typeface="Inria Sans"/>
                <a:sym typeface="Inria Sans"/>
              </a:rPr>
              <a:t>Mass flow = 0.1 kg/s</a:t>
            </a:r>
            <a:r>
              <a:rPr lang="en" sz="1000">
                <a:latin typeface="Inria Sans Light"/>
                <a:ea typeface="Inria Sans Light"/>
                <a:cs typeface="Inria Sans Light"/>
                <a:sym typeface="Inria Sans Light"/>
              </a:rPr>
              <a:t> </a:t>
            </a:r>
            <a:endParaRPr sz="1000">
              <a:latin typeface="Inria Sans Light"/>
              <a:ea typeface="Inria Sans Light"/>
              <a:cs typeface="Inria Sans Light"/>
              <a:sym typeface="Inria Sans Light"/>
            </a:endParaRPr>
          </a:p>
          <a:p>
            <a:pPr marL="0" lvl="0" indent="0" algn="l" rtl="0">
              <a:spcBef>
                <a:spcPts val="0"/>
              </a:spcBef>
              <a:spcAft>
                <a:spcPts val="0"/>
              </a:spcAft>
              <a:buNone/>
            </a:pPr>
            <a:r>
              <a:rPr lang="en" sz="1000" b="1">
                <a:latin typeface="Inria Sans"/>
                <a:ea typeface="Inria Sans"/>
                <a:cs typeface="Inria Sans"/>
                <a:sym typeface="Inria Sans"/>
              </a:rPr>
              <a:t>P</a:t>
            </a:r>
            <a:r>
              <a:rPr lang="en" sz="1000" b="1" baseline="-25000">
                <a:latin typeface="Inria Sans"/>
                <a:ea typeface="Inria Sans"/>
                <a:cs typeface="Inria Sans"/>
                <a:sym typeface="Inria Sans"/>
              </a:rPr>
              <a:t>low</a:t>
            </a:r>
            <a:r>
              <a:rPr lang="en" sz="1000" b="1">
                <a:latin typeface="Inria Sans"/>
                <a:ea typeface="Inria Sans"/>
                <a:cs typeface="Inria Sans"/>
                <a:sym typeface="Inria Sans"/>
              </a:rPr>
              <a:t>= 0.14 MPa 	x</a:t>
            </a:r>
            <a:r>
              <a:rPr lang="en" sz="1000" b="1" baseline="-25000">
                <a:latin typeface="Inria Sans"/>
                <a:ea typeface="Inria Sans"/>
                <a:cs typeface="Inria Sans"/>
                <a:sym typeface="Inria Sans"/>
              </a:rPr>
              <a:t>1 </a:t>
            </a:r>
            <a:r>
              <a:rPr lang="en" sz="1000" b="1">
                <a:latin typeface="Inria Sans"/>
                <a:ea typeface="Inria Sans"/>
                <a:cs typeface="Inria Sans"/>
                <a:sym typeface="Inria Sans"/>
              </a:rPr>
              <a:t>= 1</a:t>
            </a:r>
            <a:r>
              <a:rPr lang="en" sz="1000">
                <a:latin typeface="Inria Sans Light"/>
                <a:ea typeface="Inria Sans Light"/>
                <a:cs typeface="Inria Sans Light"/>
                <a:sym typeface="Inria Sans Light"/>
              </a:rPr>
              <a:t> </a:t>
            </a:r>
            <a:endParaRPr sz="1000" b="1">
              <a:latin typeface="Inria Sans"/>
              <a:ea typeface="Inria Sans"/>
              <a:cs typeface="Inria Sans"/>
              <a:sym typeface="Inria Sans"/>
            </a:endParaRPr>
          </a:p>
          <a:p>
            <a:pPr marL="0" lvl="0" indent="0" algn="l" rtl="0">
              <a:spcBef>
                <a:spcPts val="0"/>
              </a:spcBef>
              <a:spcAft>
                <a:spcPts val="0"/>
              </a:spcAft>
              <a:buNone/>
            </a:pPr>
            <a:r>
              <a:rPr lang="en" sz="1000" b="1">
                <a:latin typeface="Inria Sans"/>
                <a:ea typeface="Inria Sans"/>
                <a:cs typeface="Inria Sans"/>
                <a:sym typeface="Inria Sans"/>
              </a:rPr>
              <a:t>P</a:t>
            </a:r>
            <a:r>
              <a:rPr lang="en" sz="1000" b="1" baseline="-25000">
                <a:latin typeface="Inria Sans"/>
                <a:ea typeface="Inria Sans"/>
                <a:cs typeface="Inria Sans"/>
                <a:sym typeface="Inria Sans"/>
              </a:rPr>
              <a:t>high</a:t>
            </a:r>
            <a:r>
              <a:rPr lang="en" sz="1000"/>
              <a:t>= </a:t>
            </a:r>
            <a:r>
              <a:rPr lang="en" sz="1000" b="1">
                <a:latin typeface="Inria Sans"/>
                <a:ea typeface="Inria Sans"/>
                <a:cs typeface="Inria Sans"/>
                <a:sym typeface="Inria Sans"/>
              </a:rPr>
              <a:t>1.2 MPa</a:t>
            </a:r>
            <a:r>
              <a:rPr lang="en" sz="1000">
                <a:latin typeface="Inria Sans Light"/>
                <a:ea typeface="Inria Sans Light"/>
                <a:cs typeface="Inria Sans Light"/>
                <a:sym typeface="Inria Sans Light"/>
              </a:rPr>
              <a:t> 	</a:t>
            </a:r>
            <a:r>
              <a:rPr lang="en" sz="1000" b="1">
                <a:latin typeface="Inria Sans"/>
                <a:ea typeface="Inria Sans"/>
                <a:cs typeface="Inria Sans"/>
                <a:sym typeface="Inria Sans"/>
              </a:rPr>
              <a:t>x</a:t>
            </a:r>
            <a:r>
              <a:rPr lang="en" sz="1000" b="1" baseline="-25000">
                <a:latin typeface="Inria Sans"/>
                <a:ea typeface="Inria Sans"/>
                <a:cs typeface="Inria Sans"/>
                <a:sym typeface="Inria Sans"/>
              </a:rPr>
              <a:t>3 </a:t>
            </a:r>
            <a:r>
              <a:rPr lang="en" sz="1000" b="1">
                <a:latin typeface="Inria Sans"/>
                <a:ea typeface="Inria Sans"/>
                <a:cs typeface="Inria Sans"/>
                <a:sym typeface="Inria Sans"/>
              </a:rPr>
              <a:t>= 0</a:t>
            </a:r>
            <a:r>
              <a:rPr lang="en" sz="1000">
                <a:latin typeface="Inria Sans Light"/>
                <a:ea typeface="Inria Sans Light"/>
                <a:cs typeface="Inria Sans Light"/>
                <a:sym typeface="Inria Sans Light"/>
              </a:rPr>
              <a:t> </a:t>
            </a:r>
            <a:endParaRPr sz="1000">
              <a:latin typeface="Inria Sans Light"/>
              <a:ea typeface="Inria Sans Light"/>
              <a:cs typeface="Inria Sans Light"/>
              <a:sym typeface="Inria Sans Light"/>
            </a:endParaRPr>
          </a:p>
          <a:p>
            <a:pPr marL="0" lvl="0" indent="0" algn="l" rtl="0">
              <a:spcBef>
                <a:spcPts val="0"/>
              </a:spcBef>
              <a:spcAft>
                <a:spcPts val="0"/>
              </a:spcAft>
              <a:buNone/>
            </a:pPr>
            <a:endParaRPr sz="1000">
              <a:latin typeface="Inria Sans Light"/>
              <a:ea typeface="Inria Sans Light"/>
              <a:cs typeface="Inria Sans Light"/>
              <a:sym typeface="Inria Sans Light"/>
            </a:endParaRPr>
          </a:p>
          <a:p>
            <a:pPr marL="0" lvl="0" indent="0" algn="l" rtl="0">
              <a:spcBef>
                <a:spcPts val="0"/>
              </a:spcBef>
              <a:spcAft>
                <a:spcPts val="0"/>
              </a:spcAft>
              <a:buNone/>
            </a:pPr>
            <a:endParaRPr sz="1000">
              <a:latin typeface="Inria Sans Light"/>
              <a:ea typeface="Inria Sans Light"/>
              <a:cs typeface="Inria Sans Light"/>
              <a:sym typeface="Inria Sans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25"/>
          <p:cNvPicPr preferRelativeResize="0"/>
          <p:nvPr/>
        </p:nvPicPr>
        <p:blipFill>
          <a:blip r:embed="rId3">
            <a:alphaModFix/>
          </a:blip>
          <a:stretch>
            <a:fillRect/>
          </a:stretch>
        </p:blipFill>
        <p:spPr>
          <a:xfrm>
            <a:off x="19050" y="1384700"/>
            <a:ext cx="6800850" cy="3343275"/>
          </a:xfrm>
          <a:prstGeom prst="rect">
            <a:avLst/>
          </a:prstGeom>
          <a:noFill/>
          <a:ln>
            <a:noFill/>
          </a:ln>
        </p:spPr>
      </p:pic>
      <p:sp>
        <p:nvSpPr>
          <p:cNvPr id="151" name="Google Shape;151;p25"/>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Question 1</a:t>
            </a:r>
            <a:endParaRPr/>
          </a:p>
        </p:txBody>
      </p:sp>
      <p:sp>
        <p:nvSpPr>
          <p:cNvPr id="152" name="Google Shape;152;p25"/>
          <p:cNvSpPr txBox="1"/>
          <p:nvPr/>
        </p:nvSpPr>
        <p:spPr>
          <a:xfrm>
            <a:off x="0" y="0"/>
            <a:ext cx="1685700" cy="8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Inria Sans"/>
                <a:ea typeface="Inria Sans"/>
                <a:cs typeface="Inria Sans"/>
                <a:sym typeface="Inria Sans"/>
              </a:rPr>
              <a:t>Mass flow = 0.1 kg/s</a:t>
            </a:r>
            <a:r>
              <a:rPr lang="en" sz="1000">
                <a:latin typeface="Inria Sans Light"/>
                <a:ea typeface="Inria Sans Light"/>
                <a:cs typeface="Inria Sans Light"/>
                <a:sym typeface="Inria Sans Light"/>
              </a:rPr>
              <a:t> </a:t>
            </a:r>
            <a:endParaRPr sz="1000">
              <a:latin typeface="Inria Sans Light"/>
              <a:ea typeface="Inria Sans Light"/>
              <a:cs typeface="Inria Sans Light"/>
              <a:sym typeface="Inria Sans Light"/>
            </a:endParaRPr>
          </a:p>
          <a:p>
            <a:pPr marL="0" lvl="0" indent="0" algn="l" rtl="0">
              <a:spcBef>
                <a:spcPts val="0"/>
              </a:spcBef>
              <a:spcAft>
                <a:spcPts val="0"/>
              </a:spcAft>
              <a:buNone/>
            </a:pPr>
            <a:r>
              <a:rPr lang="en" sz="1000" b="1">
                <a:latin typeface="Inria Sans"/>
                <a:ea typeface="Inria Sans"/>
                <a:cs typeface="Inria Sans"/>
                <a:sym typeface="Inria Sans"/>
              </a:rPr>
              <a:t>P</a:t>
            </a:r>
            <a:r>
              <a:rPr lang="en" sz="1000" b="1" baseline="-25000">
                <a:latin typeface="Inria Sans"/>
                <a:ea typeface="Inria Sans"/>
                <a:cs typeface="Inria Sans"/>
                <a:sym typeface="Inria Sans"/>
              </a:rPr>
              <a:t>low</a:t>
            </a:r>
            <a:r>
              <a:rPr lang="en" sz="1000" b="1">
                <a:latin typeface="Inria Sans"/>
                <a:ea typeface="Inria Sans"/>
                <a:cs typeface="Inria Sans"/>
                <a:sym typeface="Inria Sans"/>
              </a:rPr>
              <a:t>= 0.14 MPa 	x</a:t>
            </a:r>
            <a:r>
              <a:rPr lang="en" sz="1000" b="1" baseline="-25000">
                <a:latin typeface="Inria Sans"/>
                <a:ea typeface="Inria Sans"/>
                <a:cs typeface="Inria Sans"/>
                <a:sym typeface="Inria Sans"/>
              </a:rPr>
              <a:t>1 </a:t>
            </a:r>
            <a:r>
              <a:rPr lang="en" sz="1000" b="1">
                <a:latin typeface="Inria Sans"/>
                <a:ea typeface="Inria Sans"/>
                <a:cs typeface="Inria Sans"/>
                <a:sym typeface="Inria Sans"/>
              </a:rPr>
              <a:t>= 1</a:t>
            </a:r>
            <a:r>
              <a:rPr lang="en" sz="1000">
                <a:latin typeface="Inria Sans Light"/>
                <a:ea typeface="Inria Sans Light"/>
                <a:cs typeface="Inria Sans Light"/>
                <a:sym typeface="Inria Sans Light"/>
              </a:rPr>
              <a:t> </a:t>
            </a:r>
            <a:endParaRPr sz="1000" b="1">
              <a:latin typeface="Inria Sans"/>
              <a:ea typeface="Inria Sans"/>
              <a:cs typeface="Inria Sans"/>
              <a:sym typeface="Inria Sans"/>
            </a:endParaRPr>
          </a:p>
          <a:p>
            <a:pPr marL="0" lvl="0" indent="0" algn="l" rtl="0">
              <a:spcBef>
                <a:spcPts val="0"/>
              </a:spcBef>
              <a:spcAft>
                <a:spcPts val="0"/>
              </a:spcAft>
              <a:buNone/>
            </a:pPr>
            <a:r>
              <a:rPr lang="en" sz="1000" b="1">
                <a:latin typeface="Inria Sans"/>
                <a:ea typeface="Inria Sans"/>
                <a:cs typeface="Inria Sans"/>
                <a:sym typeface="Inria Sans"/>
              </a:rPr>
              <a:t>P</a:t>
            </a:r>
            <a:r>
              <a:rPr lang="en" sz="1000" b="1" baseline="-25000">
                <a:latin typeface="Inria Sans"/>
                <a:ea typeface="Inria Sans"/>
                <a:cs typeface="Inria Sans"/>
                <a:sym typeface="Inria Sans"/>
              </a:rPr>
              <a:t>high</a:t>
            </a:r>
            <a:r>
              <a:rPr lang="en" sz="1000"/>
              <a:t>= </a:t>
            </a:r>
            <a:r>
              <a:rPr lang="en" sz="1000" b="1">
                <a:latin typeface="Inria Sans"/>
                <a:ea typeface="Inria Sans"/>
                <a:cs typeface="Inria Sans"/>
                <a:sym typeface="Inria Sans"/>
              </a:rPr>
              <a:t>1.2 MPa</a:t>
            </a:r>
            <a:r>
              <a:rPr lang="en" sz="1000">
                <a:latin typeface="Inria Sans Light"/>
                <a:ea typeface="Inria Sans Light"/>
                <a:cs typeface="Inria Sans Light"/>
                <a:sym typeface="Inria Sans Light"/>
              </a:rPr>
              <a:t> 	</a:t>
            </a:r>
            <a:r>
              <a:rPr lang="en" sz="1000" b="1">
                <a:latin typeface="Inria Sans"/>
                <a:ea typeface="Inria Sans"/>
                <a:cs typeface="Inria Sans"/>
                <a:sym typeface="Inria Sans"/>
              </a:rPr>
              <a:t>x</a:t>
            </a:r>
            <a:r>
              <a:rPr lang="en" sz="1000" b="1" baseline="-25000">
                <a:latin typeface="Inria Sans"/>
                <a:ea typeface="Inria Sans"/>
                <a:cs typeface="Inria Sans"/>
                <a:sym typeface="Inria Sans"/>
              </a:rPr>
              <a:t>3 </a:t>
            </a:r>
            <a:r>
              <a:rPr lang="en" sz="1000" b="1">
                <a:latin typeface="Inria Sans"/>
                <a:ea typeface="Inria Sans"/>
                <a:cs typeface="Inria Sans"/>
                <a:sym typeface="Inria Sans"/>
              </a:rPr>
              <a:t>= 0</a:t>
            </a:r>
            <a:r>
              <a:rPr lang="en" sz="1000">
                <a:latin typeface="Inria Sans Light"/>
                <a:ea typeface="Inria Sans Light"/>
                <a:cs typeface="Inria Sans Light"/>
                <a:sym typeface="Inria Sans Light"/>
              </a:rPr>
              <a:t> </a:t>
            </a:r>
            <a:endParaRPr sz="1000">
              <a:latin typeface="Inria Sans Light"/>
              <a:ea typeface="Inria Sans Light"/>
              <a:cs typeface="Inria Sans Light"/>
              <a:sym typeface="Inria Sans Light"/>
            </a:endParaRPr>
          </a:p>
          <a:p>
            <a:pPr marL="0" lvl="0" indent="0" algn="l" rtl="0">
              <a:spcBef>
                <a:spcPts val="0"/>
              </a:spcBef>
              <a:spcAft>
                <a:spcPts val="0"/>
              </a:spcAft>
              <a:buNone/>
            </a:pPr>
            <a:endParaRPr sz="1000">
              <a:latin typeface="Inria Sans Light"/>
              <a:ea typeface="Inria Sans Light"/>
              <a:cs typeface="Inria Sans Light"/>
              <a:sym typeface="Inria Sans Light"/>
            </a:endParaRPr>
          </a:p>
          <a:p>
            <a:pPr marL="0" lvl="0" indent="0" algn="l" rtl="0">
              <a:spcBef>
                <a:spcPts val="0"/>
              </a:spcBef>
              <a:spcAft>
                <a:spcPts val="0"/>
              </a:spcAft>
              <a:buNone/>
            </a:pPr>
            <a:endParaRPr sz="1000">
              <a:latin typeface="Inria Sans Light"/>
              <a:ea typeface="Inria Sans Light"/>
              <a:cs typeface="Inria Sans Light"/>
              <a:sym typeface="Inria Sans Light"/>
            </a:endParaRPr>
          </a:p>
        </p:txBody>
      </p:sp>
      <p:sp>
        <p:nvSpPr>
          <p:cNvPr id="153" name="Google Shape;153;p25"/>
          <p:cNvSpPr txBox="1"/>
          <p:nvPr/>
        </p:nvSpPr>
        <p:spPr>
          <a:xfrm>
            <a:off x="102150" y="4814300"/>
            <a:ext cx="8939700" cy="28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Inria Sans Light"/>
                <a:ea typeface="Inria Sans Light"/>
                <a:cs typeface="Inria Sans Light"/>
                <a:sym typeface="Inria Sans Light"/>
              </a:rPr>
              <a:t>Image Source: https://www.researchgate.net/figure/Filter-fitted-with-an-Expansion-valve_fig2_271257314</a:t>
            </a:r>
            <a:endParaRPr>
              <a:latin typeface="Inria Sans Light"/>
              <a:ea typeface="Inria Sans Light"/>
              <a:cs typeface="Inria Sans Light"/>
              <a:sym typeface="Inria Sans Light"/>
            </a:endParaRPr>
          </a:p>
        </p:txBody>
      </p:sp>
      <p:sp>
        <p:nvSpPr>
          <p:cNvPr id="154" name="Google Shape;154;p25"/>
          <p:cNvSpPr txBox="1"/>
          <p:nvPr/>
        </p:nvSpPr>
        <p:spPr>
          <a:xfrm>
            <a:off x="6967575" y="1232300"/>
            <a:ext cx="2047800" cy="27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Inria Sans Light"/>
                <a:ea typeface="Inria Sans Light"/>
                <a:cs typeface="Inria Sans Light"/>
                <a:sym typeface="Inria Sans Light"/>
              </a:rPr>
              <a:t>Expansion Valve</a:t>
            </a:r>
            <a:endParaRPr>
              <a:latin typeface="Inria Sans Light"/>
              <a:ea typeface="Inria Sans Light"/>
              <a:cs typeface="Inria Sans Light"/>
              <a:sym typeface="Inria Sans Light"/>
            </a:endParaRPr>
          </a:p>
        </p:txBody>
      </p:sp>
      <p:pic>
        <p:nvPicPr>
          <p:cNvPr id="155" name="Google Shape;155;p25"/>
          <p:cNvPicPr preferRelativeResize="0"/>
          <p:nvPr/>
        </p:nvPicPr>
        <p:blipFill>
          <a:blip r:embed="rId4">
            <a:alphaModFix/>
          </a:blip>
          <a:stretch>
            <a:fillRect/>
          </a:stretch>
        </p:blipFill>
        <p:spPr>
          <a:xfrm>
            <a:off x="6981825" y="1614263"/>
            <a:ext cx="2019300" cy="191497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Question 1</a:t>
            </a:r>
            <a:endParaRPr/>
          </a:p>
        </p:txBody>
      </p:sp>
      <p:sp>
        <p:nvSpPr>
          <p:cNvPr id="161" name="Google Shape;161;p26"/>
          <p:cNvSpPr txBox="1">
            <a:spLocks noGrp="1"/>
          </p:cNvSpPr>
          <p:nvPr>
            <p:ph type="body" idx="1"/>
          </p:nvPr>
        </p:nvSpPr>
        <p:spPr>
          <a:xfrm>
            <a:off x="855300" y="1506350"/>
            <a:ext cx="5087700" cy="3280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From 4→1:</a:t>
            </a:r>
            <a:endParaRPr/>
          </a:p>
          <a:p>
            <a:pPr marL="0" lvl="0" indent="0" algn="l" rtl="0">
              <a:spcBef>
                <a:spcPts val="0"/>
              </a:spcBef>
              <a:spcAft>
                <a:spcPts val="0"/>
              </a:spcAft>
              <a:buNone/>
            </a:pPr>
            <a:r>
              <a:rPr lang="en" sz="1600"/>
              <a:t>R-134a goes through condenser!</a:t>
            </a:r>
            <a:endParaRPr sz="1600"/>
          </a:p>
          <a:p>
            <a:pPr marL="457200" lvl="0" indent="-330200" algn="l" rtl="0">
              <a:spcBef>
                <a:spcPts val="0"/>
              </a:spcBef>
              <a:spcAft>
                <a:spcPts val="0"/>
              </a:spcAft>
              <a:buClr>
                <a:srgbClr val="000000"/>
              </a:buClr>
              <a:buSzPts val="1600"/>
              <a:buChar char="-"/>
            </a:pPr>
            <a:r>
              <a:rPr lang="en" sz="1600"/>
              <a:t>2-phase to saturated vapor</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Initial Modelling Assumptions:</a:t>
            </a:r>
            <a:endParaRPr sz="1600"/>
          </a:p>
          <a:p>
            <a:pPr marL="457200" lvl="0" indent="-330200" algn="l" rtl="0">
              <a:spcBef>
                <a:spcPts val="0"/>
              </a:spcBef>
              <a:spcAft>
                <a:spcPts val="0"/>
              </a:spcAft>
              <a:buClr>
                <a:srgbClr val="000000"/>
              </a:buClr>
              <a:buSzPts val="1600"/>
              <a:buChar char="-"/>
            </a:pPr>
            <a:r>
              <a:rPr lang="en" sz="1600"/>
              <a:t>Model as heat exchanger, which means </a:t>
            </a:r>
            <a:r>
              <a:rPr lang="en" sz="1600" b="1">
                <a:latin typeface="Inria Sans"/>
                <a:ea typeface="Inria Sans"/>
                <a:cs typeface="Inria Sans"/>
                <a:sym typeface="Inria Sans"/>
              </a:rPr>
              <a:t>no change in pressure</a:t>
            </a:r>
            <a:endParaRPr sz="1600" b="1">
              <a:latin typeface="Inria Sans"/>
              <a:ea typeface="Inria Sans"/>
              <a:cs typeface="Inria Sans"/>
              <a:sym typeface="Inria Sans"/>
            </a:endParaRPr>
          </a:p>
          <a:p>
            <a:pPr marL="457200" lvl="0" indent="-330200" algn="l" rtl="0">
              <a:spcBef>
                <a:spcPts val="0"/>
              </a:spcBef>
              <a:spcAft>
                <a:spcPts val="0"/>
              </a:spcAft>
              <a:buClr>
                <a:srgbClr val="000000"/>
              </a:buClr>
              <a:buSzPts val="1600"/>
              <a:buChar char="-"/>
            </a:pPr>
            <a:r>
              <a:rPr lang="en" sz="1600"/>
              <a:t>Evaporator has no work transfers</a:t>
            </a:r>
            <a:endParaRPr sz="1600"/>
          </a:p>
          <a:p>
            <a:pPr marL="457200" lvl="0" indent="-330200" algn="l" rtl="0">
              <a:spcBef>
                <a:spcPts val="0"/>
              </a:spcBef>
              <a:spcAft>
                <a:spcPts val="0"/>
              </a:spcAft>
              <a:buClr>
                <a:srgbClr val="000000"/>
              </a:buClr>
              <a:buSzPts val="1600"/>
              <a:buChar char="-"/>
            </a:pPr>
            <a:r>
              <a:rPr lang="en" sz="1600"/>
              <a:t>Evaporator is in steady state</a:t>
            </a:r>
            <a:endParaRPr sz="1600"/>
          </a:p>
          <a:p>
            <a:pPr marL="457200" lvl="0" indent="-330200" algn="l" rtl="0">
              <a:spcBef>
                <a:spcPts val="0"/>
              </a:spcBef>
              <a:spcAft>
                <a:spcPts val="0"/>
              </a:spcAft>
              <a:buClr>
                <a:srgbClr val="000000"/>
              </a:buClr>
              <a:buSzPts val="1600"/>
              <a:buChar char="-"/>
            </a:pPr>
            <a:r>
              <a:rPr lang="en" sz="1600"/>
              <a:t>Evaporator does not significantly change R-134a’s kinetic or potential energy</a:t>
            </a:r>
            <a:endParaRPr sz="1600"/>
          </a:p>
          <a:p>
            <a:pPr marL="0" lvl="0" indent="0" algn="l" rtl="0">
              <a:spcBef>
                <a:spcPts val="0"/>
              </a:spcBef>
              <a:spcAft>
                <a:spcPts val="0"/>
              </a:spcAft>
              <a:buNone/>
            </a:pPr>
            <a:endParaRPr sz="1600"/>
          </a:p>
        </p:txBody>
      </p:sp>
      <p:pic>
        <p:nvPicPr>
          <p:cNvPr id="162" name="Google Shape;162;p26"/>
          <p:cNvPicPr preferRelativeResize="0"/>
          <p:nvPr/>
        </p:nvPicPr>
        <p:blipFill>
          <a:blip r:embed="rId3">
            <a:alphaModFix/>
          </a:blip>
          <a:stretch>
            <a:fillRect/>
          </a:stretch>
        </p:blipFill>
        <p:spPr>
          <a:xfrm>
            <a:off x="6064350" y="0"/>
            <a:ext cx="3079651" cy="5143500"/>
          </a:xfrm>
          <a:prstGeom prst="rect">
            <a:avLst/>
          </a:prstGeom>
          <a:noFill/>
          <a:ln>
            <a:noFill/>
          </a:ln>
        </p:spPr>
      </p:pic>
      <p:sp>
        <p:nvSpPr>
          <p:cNvPr id="163" name="Google Shape;163;p26"/>
          <p:cNvSpPr txBox="1"/>
          <p:nvPr/>
        </p:nvSpPr>
        <p:spPr>
          <a:xfrm>
            <a:off x="0" y="0"/>
            <a:ext cx="1685700" cy="8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Inria Sans"/>
                <a:ea typeface="Inria Sans"/>
                <a:cs typeface="Inria Sans"/>
                <a:sym typeface="Inria Sans"/>
              </a:rPr>
              <a:t>Mass flow = 0.1 kg/s</a:t>
            </a:r>
            <a:r>
              <a:rPr lang="en" sz="1000">
                <a:latin typeface="Inria Sans Light"/>
                <a:ea typeface="Inria Sans Light"/>
                <a:cs typeface="Inria Sans Light"/>
                <a:sym typeface="Inria Sans Light"/>
              </a:rPr>
              <a:t> </a:t>
            </a:r>
            <a:endParaRPr sz="1000">
              <a:latin typeface="Inria Sans Light"/>
              <a:ea typeface="Inria Sans Light"/>
              <a:cs typeface="Inria Sans Light"/>
              <a:sym typeface="Inria Sans Light"/>
            </a:endParaRPr>
          </a:p>
          <a:p>
            <a:pPr marL="0" lvl="0" indent="0" algn="l" rtl="0">
              <a:spcBef>
                <a:spcPts val="0"/>
              </a:spcBef>
              <a:spcAft>
                <a:spcPts val="0"/>
              </a:spcAft>
              <a:buNone/>
            </a:pPr>
            <a:r>
              <a:rPr lang="en" sz="1000" b="1">
                <a:latin typeface="Inria Sans"/>
                <a:ea typeface="Inria Sans"/>
                <a:cs typeface="Inria Sans"/>
                <a:sym typeface="Inria Sans"/>
              </a:rPr>
              <a:t>P</a:t>
            </a:r>
            <a:r>
              <a:rPr lang="en" sz="1000" b="1" baseline="-25000">
                <a:latin typeface="Inria Sans"/>
                <a:ea typeface="Inria Sans"/>
                <a:cs typeface="Inria Sans"/>
                <a:sym typeface="Inria Sans"/>
              </a:rPr>
              <a:t>low</a:t>
            </a:r>
            <a:r>
              <a:rPr lang="en" sz="1000" b="1">
                <a:latin typeface="Inria Sans"/>
                <a:ea typeface="Inria Sans"/>
                <a:cs typeface="Inria Sans"/>
                <a:sym typeface="Inria Sans"/>
              </a:rPr>
              <a:t>= 0.14 MPa 	x</a:t>
            </a:r>
            <a:r>
              <a:rPr lang="en" sz="1000" b="1" baseline="-25000">
                <a:latin typeface="Inria Sans"/>
                <a:ea typeface="Inria Sans"/>
                <a:cs typeface="Inria Sans"/>
                <a:sym typeface="Inria Sans"/>
              </a:rPr>
              <a:t>1 </a:t>
            </a:r>
            <a:r>
              <a:rPr lang="en" sz="1000" b="1">
                <a:latin typeface="Inria Sans"/>
                <a:ea typeface="Inria Sans"/>
                <a:cs typeface="Inria Sans"/>
                <a:sym typeface="Inria Sans"/>
              </a:rPr>
              <a:t>= 1</a:t>
            </a:r>
            <a:r>
              <a:rPr lang="en" sz="1000">
                <a:latin typeface="Inria Sans Light"/>
                <a:ea typeface="Inria Sans Light"/>
                <a:cs typeface="Inria Sans Light"/>
                <a:sym typeface="Inria Sans Light"/>
              </a:rPr>
              <a:t> </a:t>
            </a:r>
            <a:endParaRPr sz="1000" b="1">
              <a:latin typeface="Inria Sans"/>
              <a:ea typeface="Inria Sans"/>
              <a:cs typeface="Inria Sans"/>
              <a:sym typeface="Inria Sans"/>
            </a:endParaRPr>
          </a:p>
          <a:p>
            <a:pPr marL="0" lvl="0" indent="0" algn="l" rtl="0">
              <a:spcBef>
                <a:spcPts val="0"/>
              </a:spcBef>
              <a:spcAft>
                <a:spcPts val="0"/>
              </a:spcAft>
              <a:buNone/>
            </a:pPr>
            <a:r>
              <a:rPr lang="en" sz="1000" b="1">
                <a:latin typeface="Inria Sans"/>
                <a:ea typeface="Inria Sans"/>
                <a:cs typeface="Inria Sans"/>
                <a:sym typeface="Inria Sans"/>
              </a:rPr>
              <a:t>P</a:t>
            </a:r>
            <a:r>
              <a:rPr lang="en" sz="1000" b="1" baseline="-25000">
                <a:latin typeface="Inria Sans"/>
                <a:ea typeface="Inria Sans"/>
                <a:cs typeface="Inria Sans"/>
                <a:sym typeface="Inria Sans"/>
              </a:rPr>
              <a:t>high</a:t>
            </a:r>
            <a:r>
              <a:rPr lang="en" sz="1000"/>
              <a:t>= </a:t>
            </a:r>
            <a:r>
              <a:rPr lang="en" sz="1000" b="1">
                <a:latin typeface="Inria Sans"/>
                <a:ea typeface="Inria Sans"/>
                <a:cs typeface="Inria Sans"/>
                <a:sym typeface="Inria Sans"/>
              </a:rPr>
              <a:t>1.2 MPa</a:t>
            </a:r>
            <a:r>
              <a:rPr lang="en" sz="1000">
                <a:latin typeface="Inria Sans Light"/>
                <a:ea typeface="Inria Sans Light"/>
                <a:cs typeface="Inria Sans Light"/>
                <a:sym typeface="Inria Sans Light"/>
              </a:rPr>
              <a:t> 	</a:t>
            </a:r>
            <a:r>
              <a:rPr lang="en" sz="1000" b="1">
                <a:latin typeface="Inria Sans"/>
                <a:ea typeface="Inria Sans"/>
                <a:cs typeface="Inria Sans"/>
                <a:sym typeface="Inria Sans"/>
              </a:rPr>
              <a:t>x</a:t>
            </a:r>
            <a:r>
              <a:rPr lang="en" sz="1000" b="1" baseline="-25000">
                <a:latin typeface="Inria Sans"/>
                <a:ea typeface="Inria Sans"/>
                <a:cs typeface="Inria Sans"/>
                <a:sym typeface="Inria Sans"/>
              </a:rPr>
              <a:t>3 </a:t>
            </a:r>
            <a:r>
              <a:rPr lang="en" sz="1000" b="1">
                <a:latin typeface="Inria Sans"/>
                <a:ea typeface="Inria Sans"/>
                <a:cs typeface="Inria Sans"/>
                <a:sym typeface="Inria Sans"/>
              </a:rPr>
              <a:t>= 0</a:t>
            </a:r>
            <a:r>
              <a:rPr lang="en" sz="1000">
                <a:latin typeface="Inria Sans Light"/>
                <a:ea typeface="Inria Sans Light"/>
                <a:cs typeface="Inria Sans Light"/>
                <a:sym typeface="Inria Sans Light"/>
              </a:rPr>
              <a:t> </a:t>
            </a:r>
            <a:endParaRPr sz="1000">
              <a:latin typeface="Inria Sans Light"/>
              <a:ea typeface="Inria Sans Light"/>
              <a:cs typeface="Inria Sans Light"/>
              <a:sym typeface="Inria Sans Light"/>
            </a:endParaRPr>
          </a:p>
          <a:p>
            <a:pPr marL="0" lvl="0" indent="0" algn="l" rtl="0">
              <a:spcBef>
                <a:spcPts val="0"/>
              </a:spcBef>
              <a:spcAft>
                <a:spcPts val="0"/>
              </a:spcAft>
              <a:buNone/>
            </a:pPr>
            <a:endParaRPr sz="1000">
              <a:latin typeface="Inria Sans Light"/>
              <a:ea typeface="Inria Sans Light"/>
              <a:cs typeface="Inria Sans Light"/>
              <a:sym typeface="Inria Sans Light"/>
            </a:endParaRPr>
          </a:p>
          <a:p>
            <a:pPr marL="0" lvl="0" indent="0" algn="l" rtl="0">
              <a:spcBef>
                <a:spcPts val="0"/>
              </a:spcBef>
              <a:spcAft>
                <a:spcPts val="0"/>
              </a:spcAft>
              <a:buNone/>
            </a:pPr>
            <a:endParaRPr sz="1000">
              <a:latin typeface="Inria Sans Light"/>
              <a:ea typeface="Inria Sans Light"/>
              <a:cs typeface="Inria Sans Light"/>
              <a:sym typeface="Inria Sans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27"/>
          <p:cNvPicPr preferRelativeResize="0"/>
          <p:nvPr/>
        </p:nvPicPr>
        <p:blipFill>
          <a:blip r:embed="rId3">
            <a:alphaModFix/>
          </a:blip>
          <a:stretch>
            <a:fillRect/>
          </a:stretch>
        </p:blipFill>
        <p:spPr>
          <a:xfrm>
            <a:off x="14275" y="1392275"/>
            <a:ext cx="6810375" cy="2771775"/>
          </a:xfrm>
          <a:prstGeom prst="rect">
            <a:avLst/>
          </a:prstGeom>
          <a:noFill/>
          <a:ln>
            <a:noFill/>
          </a:ln>
        </p:spPr>
      </p:pic>
      <p:sp>
        <p:nvSpPr>
          <p:cNvPr id="169" name="Google Shape;169;p27"/>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Question 1</a:t>
            </a:r>
            <a:endParaRPr/>
          </a:p>
        </p:txBody>
      </p:sp>
      <p:sp>
        <p:nvSpPr>
          <p:cNvPr id="170" name="Google Shape;170;p27"/>
          <p:cNvSpPr txBox="1"/>
          <p:nvPr/>
        </p:nvSpPr>
        <p:spPr>
          <a:xfrm>
            <a:off x="0" y="0"/>
            <a:ext cx="1685700" cy="8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Inria Sans"/>
                <a:ea typeface="Inria Sans"/>
                <a:cs typeface="Inria Sans"/>
                <a:sym typeface="Inria Sans"/>
              </a:rPr>
              <a:t>Mass flow = 0.1 kg/s</a:t>
            </a:r>
            <a:r>
              <a:rPr lang="en" sz="1000">
                <a:latin typeface="Inria Sans Light"/>
                <a:ea typeface="Inria Sans Light"/>
                <a:cs typeface="Inria Sans Light"/>
                <a:sym typeface="Inria Sans Light"/>
              </a:rPr>
              <a:t> </a:t>
            </a:r>
            <a:endParaRPr sz="1000">
              <a:latin typeface="Inria Sans Light"/>
              <a:ea typeface="Inria Sans Light"/>
              <a:cs typeface="Inria Sans Light"/>
              <a:sym typeface="Inria Sans Light"/>
            </a:endParaRPr>
          </a:p>
          <a:p>
            <a:pPr marL="0" lvl="0" indent="0" algn="l" rtl="0">
              <a:spcBef>
                <a:spcPts val="0"/>
              </a:spcBef>
              <a:spcAft>
                <a:spcPts val="0"/>
              </a:spcAft>
              <a:buNone/>
            </a:pPr>
            <a:r>
              <a:rPr lang="en" sz="1000" b="1">
                <a:latin typeface="Inria Sans"/>
                <a:ea typeface="Inria Sans"/>
                <a:cs typeface="Inria Sans"/>
                <a:sym typeface="Inria Sans"/>
              </a:rPr>
              <a:t>P</a:t>
            </a:r>
            <a:r>
              <a:rPr lang="en" sz="1000" b="1" baseline="-25000">
                <a:latin typeface="Inria Sans"/>
                <a:ea typeface="Inria Sans"/>
                <a:cs typeface="Inria Sans"/>
                <a:sym typeface="Inria Sans"/>
              </a:rPr>
              <a:t>low</a:t>
            </a:r>
            <a:r>
              <a:rPr lang="en" sz="1000" b="1">
                <a:latin typeface="Inria Sans"/>
                <a:ea typeface="Inria Sans"/>
                <a:cs typeface="Inria Sans"/>
                <a:sym typeface="Inria Sans"/>
              </a:rPr>
              <a:t>= 0.14 MPa 	x</a:t>
            </a:r>
            <a:r>
              <a:rPr lang="en" sz="1000" b="1" baseline="-25000">
                <a:latin typeface="Inria Sans"/>
                <a:ea typeface="Inria Sans"/>
                <a:cs typeface="Inria Sans"/>
                <a:sym typeface="Inria Sans"/>
              </a:rPr>
              <a:t>1 </a:t>
            </a:r>
            <a:r>
              <a:rPr lang="en" sz="1000" b="1">
                <a:latin typeface="Inria Sans"/>
                <a:ea typeface="Inria Sans"/>
                <a:cs typeface="Inria Sans"/>
                <a:sym typeface="Inria Sans"/>
              </a:rPr>
              <a:t>= 1</a:t>
            </a:r>
            <a:r>
              <a:rPr lang="en" sz="1000">
                <a:latin typeface="Inria Sans Light"/>
                <a:ea typeface="Inria Sans Light"/>
                <a:cs typeface="Inria Sans Light"/>
                <a:sym typeface="Inria Sans Light"/>
              </a:rPr>
              <a:t> </a:t>
            </a:r>
            <a:endParaRPr sz="1000" b="1">
              <a:latin typeface="Inria Sans"/>
              <a:ea typeface="Inria Sans"/>
              <a:cs typeface="Inria Sans"/>
              <a:sym typeface="Inria Sans"/>
            </a:endParaRPr>
          </a:p>
          <a:p>
            <a:pPr marL="0" lvl="0" indent="0" algn="l" rtl="0">
              <a:spcBef>
                <a:spcPts val="0"/>
              </a:spcBef>
              <a:spcAft>
                <a:spcPts val="0"/>
              </a:spcAft>
              <a:buNone/>
            </a:pPr>
            <a:r>
              <a:rPr lang="en" sz="1000" b="1">
                <a:latin typeface="Inria Sans"/>
                <a:ea typeface="Inria Sans"/>
                <a:cs typeface="Inria Sans"/>
                <a:sym typeface="Inria Sans"/>
              </a:rPr>
              <a:t>P</a:t>
            </a:r>
            <a:r>
              <a:rPr lang="en" sz="1000" b="1" baseline="-25000">
                <a:latin typeface="Inria Sans"/>
                <a:ea typeface="Inria Sans"/>
                <a:cs typeface="Inria Sans"/>
                <a:sym typeface="Inria Sans"/>
              </a:rPr>
              <a:t>high</a:t>
            </a:r>
            <a:r>
              <a:rPr lang="en" sz="1000"/>
              <a:t>= </a:t>
            </a:r>
            <a:r>
              <a:rPr lang="en" sz="1000" b="1">
                <a:latin typeface="Inria Sans"/>
                <a:ea typeface="Inria Sans"/>
                <a:cs typeface="Inria Sans"/>
                <a:sym typeface="Inria Sans"/>
              </a:rPr>
              <a:t>1.2 MPa</a:t>
            </a:r>
            <a:r>
              <a:rPr lang="en" sz="1000">
                <a:latin typeface="Inria Sans Light"/>
                <a:ea typeface="Inria Sans Light"/>
                <a:cs typeface="Inria Sans Light"/>
                <a:sym typeface="Inria Sans Light"/>
              </a:rPr>
              <a:t> 	</a:t>
            </a:r>
            <a:r>
              <a:rPr lang="en" sz="1000" b="1">
                <a:latin typeface="Inria Sans"/>
                <a:ea typeface="Inria Sans"/>
                <a:cs typeface="Inria Sans"/>
                <a:sym typeface="Inria Sans"/>
              </a:rPr>
              <a:t>x</a:t>
            </a:r>
            <a:r>
              <a:rPr lang="en" sz="1000" b="1" baseline="-25000">
                <a:latin typeface="Inria Sans"/>
                <a:ea typeface="Inria Sans"/>
                <a:cs typeface="Inria Sans"/>
                <a:sym typeface="Inria Sans"/>
              </a:rPr>
              <a:t>3 </a:t>
            </a:r>
            <a:r>
              <a:rPr lang="en" sz="1000" b="1">
                <a:latin typeface="Inria Sans"/>
                <a:ea typeface="Inria Sans"/>
                <a:cs typeface="Inria Sans"/>
                <a:sym typeface="Inria Sans"/>
              </a:rPr>
              <a:t>= 0</a:t>
            </a:r>
            <a:r>
              <a:rPr lang="en" sz="1000">
                <a:latin typeface="Inria Sans Light"/>
                <a:ea typeface="Inria Sans Light"/>
                <a:cs typeface="Inria Sans Light"/>
                <a:sym typeface="Inria Sans Light"/>
              </a:rPr>
              <a:t> </a:t>
            </a:r>
            <a:endParaRPr sz="1000">
              <a:latin typeface="Inria Sans Light"/>
              <a:ea typeface="Inria Sans Light"/>
              <a:cs typeface="Inria Sans Light"/>
              <a:sym typeface="Inria Sans Light"/>
            </a:endParaRPr>
          </a:p>
          <a:p>
            <a:pPr marL="0" lvl="0" indent="0" algn="l" rtl="0">
              <a:spcBef>
                <a:spcPts val="0"/>
              </a:spcBef>
              <a:spcAft>
                <a:spcPts val="0"/>
              </a:spcAft>
              <a:buNone/>
            </a:pPr>
            <a:endParaRPr sz="1000">
              <a:latin typeface="Inria Sans Light"/>
              <a:ea typeface="Inria Sans Light"/>
              <a:cs typeface="Inria Sans Light"/>
              <a:sym typeface="Inria Sans Light"/>
            </a:endParaRPr>
          </a:p>
          <a:p>
            <a:pPr marL="0" lvl="0" indent="0" algn="l" rtl="0">
              <a:spcBef>
                <a:spcPts val="0"/>
              </a:spcBef>
              <a:spcAft>
                <a:spcPts val="0"/>
              </a:spcAft>
              <a:buNone/>
            </a:pPr>
            <a:endParaRPr sz="1000">
              <a:latin typeface="Inria Sans Light"/>
              <a:ea typeface="Inria Sans Light"/>
              <a:cs typeface="Inria Sans Light"/>
              <a:sym typeface="Inria Sans Light"/>
            </a:endParaRPr>
          </a:p>
        </p:txBody>
      </p:sp>
      <p:sp>
        <p:nvSpPr>
          <p:cNvPr id="171" name="Google Shape;171;p27"/>
          <p:cNvSpPr txBox="1"/>
          <p:nvPr/>
        </p:nvSpPr>
        <p:spPr>
          <a:xfrm>
            <a:off x="102150" y="4814300"/>
            <a:ext cx="8939700" cy="28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Inria Sans Light"/>
                <a:ea typeface="Inria Sans Light"/>
                <a:cs typeface="Inria Sans Light"/>
                <a:sym typeface="Inria Sans Light"/>
              </a:rPr>
              <a:t>Image Source: https://www.fridgefilters.com/fridgepedia-refrigerator-evaporator.html</a:t>
            </a:r>
            <a:endParaRPr>
              <a:latin typeface="Inria Sans Light"/>
              <a:ea typeface="Inria Sans Light"/>
              <a:cs typeface="Inria Sans Light"/>
              <a:sym typeface="Inria Sans Light"/>
            </a:endParaRPr>
          </a:p>
        </p:txBody>
      </p:sp>
      <p:sp>
        <p:nvSpPr>
          <p:cNvPr id="172" name="Google Shape;172;p27"/>
          <p:cNvSpPr txBox="1"/>
          <p:nvPr/>
        </p:nvSpPr>
        <p:spPr>
          <a:xfrm>
            <a:off x="6967575" y="1327163"/>
            <a:ext cx="2047800" cy="27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Inria Sans Light"/>
                <a:ea typeface="Inria Sans Light"/>
                <a:cs typeface="Inria Sans Light"/>
                <a:sym typeface="Inria Sans Light"/>
              </a:rPr>
              <a:t>Evaporator</a:t>
            </a:r>
            <a:endParaRPr>
              <a:latin typeface="Inria Sans Light"/>
              <a:ea typeface="Inria Sans Light"/>
              <a:cs typeface="Inria Sans Light"/>
              <a:sym typeface="Inria Sans Light"/>
            </a:endParaRPr>
          </a:p>
        </p:txBody>
      </p:sp>
      <p:pic>
        <p:nvPicPr>
          <p:cNvPr id="173" name="Google Shape;173;p27"/>
          <p:cNvPicPr preferRelativeResize="0"/>
          <p:nvPr/>
        </p:nvPicPr>
        <p:blipFill>
          <a:blip r:embed="rId4">
            <a:alphaModFix/>
          </a:blip>
          <a:stretch>
            <a:fillRect/>
          </a:stretch>
        </p:blipFill>
        <p:spPr>
          <a:xfrm>
            <a:off x="7038975" y="1692313"/>
            <a:ext cx="1905000" cy="2171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xfrm>
            <a:off x="855300" y="6967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Question 1</a:t>
            </a:r>
            <a:endParaRPr/>
          </a:p>
        </p:txBody>
      </p:sp>
      <p:sp>
        <p:nvSpPr>
          <p:cNvPr id="179" name="Google Shape;179;p28"/>
          <p:cNvSpPr txBox="1">
            <a:spLocks noGrp="1"/>
          </p:cNvSpPr>
          <p:nvPr>
            <p:ph type="body" idx="1"/>
          </p:nvPr>
        </p:nvSpPr>
        <p:spPr>
          <a:xfrm>
            <a:off x="171475" y="1093000"/>
            <a:ext cx="4909800" cy="1592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State 1:</a:t>
            </a:r>
            <a:endParaRPr/>
          </a:p>
          <a:p>
            <a:pPr marL="457200" lvl="0" indent="-330200" algn="l" rtl="0">
              <a:spcBef>
                <a:spcPts val="0"/>
              </a:spcBef>
              <a:spcAft>
                <a:spcPts val="0"/>
              </a:spcAft>
              <a:buClr>
                <a:srgbClr val="000000"/>
              </a:buClr>
              <a:buSzPts val="1600"/>
              <a:buChar char="-"/>
            </a:pPr>
            <a:r>
              <a:rPr lang="en" sz="1600"/>
              <a:t>P</a:t>
            </a:r>
            <a:r>
              <a:rPr lang="en" sz="1600" baseline="-25000"/>
              <a:t>1 </a:t>
            </a:r>
            <a:r>
              <a:rPr lang="en" sz="1600"/>
              <a:t>= 0.14MPa because the heat exchangers do not change pressure, so must be at lower pressure</a:t>
            </a:r>
            <a:endParaRPr sz="1600"/>
          </a:p>
          <a:p>
            <a:pPr marL="457200" lvl="0" indent="-330200" algn="l" rtl="0">
              <a:spcBef>
                <a:spcPts val="0"/>
              </a:spcBef>
              <a:spcAft>
                <a:spcPts val="0"/>
              </a:spcAft>
              <a:buClr>
                <a:srgbClr val="000000"/>
              </a:buClr>
              <a:buSzPts val="1600"/>
              <a:buChar char="-"/>
            </a:pPr>
            <a:r>
              <a:rPr lang="en" sz="1600"/>
              <a:t>T</a:t>
            </a:r>
            <a:r>
              <a:rPr lang="en" sz="1600" baseline="-25000"/>
              <a:t>1</a:t>
            </a:r>
            <a:r>
              <a:rPr lang="en" sz="1600"/>
              <a:t> = -18.80℃ (from table; State 1 is sat. vapor)</a:t>
            </a:r>
            <a:endParaRPr sz="1600"/>
          </a:p>
          <a:p>
            <a:pPr marL="457200" lvl="0" indent="-330200" algn="l" rtl="0">
              <a:spcBef>
                <a:spcPts val="0"/>
              </a:spcBef>
              <a:spcAft>
                <a:spcPts val="0"/>
              </a:spcAft>
              <a:buClr>
                <a:srgbClr val="000000"/>
              </a:buClr>
              <a:buSzPts val="1600"/>
              <a:buChar char="-"/>
            </a:pPr>
            <a:r>
              <a:rPr lang="en" sz="1600"/>
              <a:t>s</a:t>
            </a:r>
            <a:r>
              <a:rPr lang="en" sz="1600" baseline="-25000"/>
              <a:t>1</a:t>
            </a:r>
            <a:r>
              <a:rPr lang="en" sz="1600"/>
              <a:t> = 0.9322 kJ/kg.K (sat. vapor)</a:t>
            </a:r>
            <a:endParaRPr sz="800"/>
          </a:p>
          <a:p>
            <a:pPr marL="0" lvl="0" indent="0" algn="l" rtl="0">
              <a:spcBef>
                <a:spcPts val="0"/>
              </a:spcBef>
              <a:spcAft>
                <a:spcPts val="0"/>
              </a:spcAft>
              <a:buNone/>
            </a:pPr>
            <a:endParaRPr/>
          </a:p>
        </p:txBody>
      </p:sp>
      <p:pic>
        <p:nvPicPr>
          <p:cNvPr id="180" name="Google Shape;180;p28"/>
          <p:cNvPicPr preferRelativeResize="0"/>
          <p:nvPr/>
        </p:nvPicPr>
        <p:blipFill>
          <a:blip r:embed="rId3">
            <a:alphaModFix/>
          </a:blip>
          <a:stretch>
            <a:fillRect/>
          </a:stretch>
        </p:blipFill>
        <p:spPr>
          <a:xfrm>
            <a:off x="6064350" y="0"/>
            <a:ext cx="3079651" cy="5143500"/>
          </a:xfrm>
          <a:prstGeom prst="rect">
            <a:avLst/>
          </a:prstGeom>
          <a:noFill/>
          <a:ln>
            <a:noFill/>
          </a:ln>
        </p:spPr>
      </p:pic>
      <p:sp>
        <p:nvSpPr>
          <p:cNvPr id="181" name="Google Shape;181;p28"/>
          <p:cNvSpPr txBox="1"/>
          <p:nvPr/>
        </p:nvSpPr>
        <p:spPr>
          <a:xfrm>
            <a:off x="0" y="0"/>
            <a:ext cx="1685700" cy="8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Inria Sans"/>
                <a:ea typeface="Inria Sans"/>
                <a:cs typeface="Inria Sans"/>
                <a:sym typeface="Inria Sans"/>
              </a:rPr>
              <a:t>Mass flow = 0.1 kg/s</a:t>
            </a:r>
            <a:r>
              <a:rPr lang="en" sz="1000">
                <a:latin typeface="Inria Sans Light"/>
                <a:ea typeface="Inria Sans Light"/>
                <a:cs typeface="Inria Sans Light"/>
                <a:sym typeface="Inria Sans Light"/>
              </a:rPr>
              <a:t> </a:t>
            </a:r>
            <a:endParaRPr sz="1000">
              <a:latin typeface="Inria Sans Light"/>
              <a:ea typeface="Inria Sans Light"/>
              <a:cs typeface="Inria Sans Light"/>
              <a:sym typeface="Inria Sans Light"/>
            </a:endParaRPr>
          </a:p>
          <a:p>
            <a:pPr marL="0" lvl="0" indent="0" algn="l" rtl="0">
              <a:spcBef>
                <a:spcPts val="0"/>
              </a:spcBef>
              <a:spcAft>
                <a:spcPts val="0"/>
              </a:spcAft>
              <a:buNone/>
            </a:pPr>
            <a:r>
              <a:rPr lang="en" sz="1000" b="1">
                <a:latin typeface="Inria Sans"/>
                <a:ea typeface="Inria Sans"/>
                <a:cs typeface="Inria Sans"/>
                <a:sym typeface="Inria Sans"/>
              </a:rPr>
              <a:t>P</a:t>
            </a:r>
            <a:r>
              <a:rPr lang="en" sz="1000" b="1" baseline="-25000">
                <a:latin typeface="Inria Sans"/>
                <a:ea typeface="Inria Sans"/>
                <a:cs typeface="Inria Sans"/>
                <a:sym typeface="Inria Sans"/>
              </a:rPr>
              <a:t>low</a:t>
            </a:r>
            <a:r>
              <a:rPr lang="en" sz="1000" b="1">
                <a:latin typeface="Inria Sans"/>
                <a:ea typeface="Inria Sans"/>
                <a:cs typeface="Inria Sans"/>
                <a:sym typeface="Inria Sans"/>
              </a:rPr>
              <a:t>= 0.14 MPa 	x</a:t>
            </a:r>
            <a:r>
              <a:rPr lang="en" sz="1000" b="1" baseline="-25000">
                <a:latin typeface="Inria Sans"/>
                <a:ea typeface="Inria Sans"/>
                <a:cs typeface="Inria Sans"/>
                <a:sym typeface="Inria Sans"/>
              </a:rPr>
              <a:t>1 </a:t>
            </a:r>
            <a:r>
              <a:rPr lang="en" sz="1000" b="1">
                <a:latin typeface="Inria Sans"/>
                <a:ea typeface="Inria Sans"/>
                <a:cs typeface="Inria Sans"/>
                <a:sym typeface="Inria Sans"/>
              </a:rPr>
              <a:t>= 1</a:t>
            </a:r>
            <a:r>
              <a:rPr lang="en" sz="1000">
                <a:latin typeface="Inria Sans Light"/>
                <a:ea typeface="Inria Sans Light"/>
                <a:cs typeface="Inria Sans Light"/>
                <a:sym typeface="Inria Sans Light"/>
              </a:rPr>
              <a:t> </a:t>
            </a:r>
            <a:endParaRPr sz="1000" b="1">
              <a:latin typeface="Inria Sans"/>
              <a:ea typeface="Inria Sans"/>
              <a:cs typeface="Inria Sans"/>
              <a:sym typeface="Inria Sans"/>
            </a:endParaRPr>
          </a:p>
          <a:p>
            <a:pPr marL="0" lvl="0" indent="0" algn="l" rtl="0">
              <a:spcBef>
                <a:spcPts val="0"/>
              </a:spcBef>
              <a:spcAft>
                <a:spcPts val="0"/>
              </a:spcAft>
              <a:buNone/>
            </a:pPr>
            <a:r>
              <a:rPr lang="en" sz="1000" b="1">
                <a:latin typeface="Inria Sans"/>
                <a:ea typeface="Inria Sans"/>
                <a:cs typeface="Inria Sans"/>
                <a:sym typeface="Inria Sans"/>
              </a:rPr>
              <a:t>P</a:t>
            </a:r>
            <a:r>
              <a:rPr lang="en" sz="1000" b="1" baseline="-25000">
                <a:latin typeface="Inria Sans"/>
                <a:ea typeface="Inria Sans"/>
                <a:cs typeface="Inria Sans"/>
                <a:sym typeface="Inria Sans"/>
              </a:rPr>
              <a:t>high</a:t>
            </a:r>
            <a:r>
              <a:rPr lang="en" sz="1000"/>
              <a:t>= </a:t>
            </a:r>
            <a:r>
              <a:rPr lang="en" sz="1000" b="1">
                <a:latin typeface="Inria Sans"/>
                <a:ea typeface="Inria Sans"/>
                <a:cs typeface="Inria Sans"/>
                <a:sym typeface="Inria Sans"/>
              </a:rPr>
              <a:t>1.2 MPa</a:t>
            </a:r>
            <a:r>
              <a:rPr lang="en" sz="1000">
                <a:latin typeface="Inria Sans Light"/>
                <a:ea typeface="Inria Sans Light"/>
                <a:cs typeface="Inria Sans Light"/>
                <a:sym typeface="Inria Sans Light"/>
              </a:rPr>
              <a:t> 	</a:t>
            </a:r>
            <a:r>
              <a:rPr lang="en" sz="1000" b="1">
                <a:latin typeface="Inria Sans"/>
                <a:ea typeface="Inria Sans"/>
                <a:cs typeface="Inria Sans"/>
                <a:sym typeface="Inria Sans"/>
              </a:rPr>
              <a:t>x</a:t>
            </a:r>
            <a:r>
              <a:rPr lang="en" sz="1000" b="1" baseline="-25000">
                <a:latin typeface="Inria Sans"/>
                <a:ea typeface="Inria Sans"/>
                <a:cs typeface="Inria Sans"/>
                <a:sym typeface="Inria Sans"/>
              </a:rPr>
              <a:t>3 </a:t>
            </a:r>
            <a:r>
              <a:rPr lang="en" sz="1000" b="1">
                <a:latin typeface="Inria Sans"/>
                <a:ea typeface="Inria Sans"/>
                <a:cs typeface="Inria Sans"/>
                <a:sym typeface="Inria Sans"/>
              </a:rPr>
              <a:t>= 0</a:t>
            </a:r>
            <a:r>
              <a:rPr lang="en" sz="1000">
                <a:latin typeface="Inria Sans Light"/>
                <a:ea typeface="Inria Sans Light"/>
                <a:cs typeface="Inria Sans Light"/>
                <a:sym typeface="Inria Sans Light"/>
              </a:rPr>
              <a:t> </a:t>
            </a:r>
            <a:endParaRPr sz="1000">
              <a:latin typeface="Inria Sans Light"/>
              <a:ea typeface="Inria Sans Light"/>
              <a:cs typeface="Inria Sans Light"/>
              <a:sym typeface="Inria Sans Light"/>
            </a:endParaRPr>
          </a:p>
          <a:p>
            <a:pPr marL="0" lvl="0" indent="0" algn="l" rtl="0">
              <a:spcBef>
                <a:spcPts val="0"/>
              </a:spcBef>
              <a:spcAft>
                <a:spcPts val="0"/>
              </a:spcAft>
              <a:buNone/>
            </a:pPr>
            <a:endParaRPr sz="1000">
              <a:latin typeface="Inria Sans Light"/>
              <a:ea typeface="Inria Sans Light"/>
              <a:cs typeface="Inria Sans Light"/>
              <a:sym typeface="Inria Sans Light"/>
            </a:endParaRPr>
          </a:p>
          <a:p>
            <a:pPr marL="0" lvl="0" indent="0" algn="l" rtl="0">
              <a:spcBef>
                <a:spcPts val="0"/>
              </a:spcBef>
              <a:spcAft>
                <a:spcPts val="0"/>
              </a:spcAft>
              <a:buNone/>
            </a:pPr>
            <a:endParaRPr sz="1000">
              <a:latin typeface="Inria Sans Light"/>
              <a:ea typeface="Inria Sans Light"/>
              <a:cs typeface="Inria Sans Light"/>
              <a:sym typeface="Inria Sans Light"/>
            </a:endParaRPr>
          </a:p>
        </p:txBody>
      </p:sp>
      <p:sp>
        <p:nvSpPr>
          <p:cNvPr id="182" name="Google Shape;182;p28"/>
          <p:cNvSpPr txBox="1"/>
          <p:nvPr/>
        </p:nvSpPr>
        <p:spPr>
          <a:xfrm>
            <a:off x="1657375" y="2522600"/>
            <a:ext cx="4600500" cy="132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solidFill>
                  <a:schemeClr val="dk1"/>
                </a:solidFill>
                <a:latin typeface="Inria Sans Light"/>
                <a:ea typeface="Inria Sans Light"/>
                <a:cs typeface="Inria Sans Light"/>
                <a:sym typeface="Inria Sans Light"/>
              </a:rPr>
              <a:t>State 3:</a:t>
            </a:r>
            <a:endParaRPr sz="2400">
              <a:solidFill>
                <a:schemeClr val="dk1"/>
              </a:solidFill>
              <a:latin typeface="Inria Sans Light"/>
              <a:ea typeface="Inria Sans Light"/>
              <a:cs typeface="Inria Sans Light"/>
              <a:sym typeface="Inria Sans Light"/>
            </a:endParaRPr>
          </a:p>
          <a:p>
            <a:pPr marL="457200" lvl="0" indent="-330200" algn="l" rtl="0">
              <a:lnSpc>
                <a:spcPct val="115000"/>
              </a:lnSpc>
              <a:spcBef>
                <a:spcPts val="0"/>
              </a:spcBef>
              <a:spcAft>
                <a:spcPts val="0"/>
              </a:spcAft>
              <a:buSzPts val="1600"/>
              <a:buFont typeface="Inria Sans Light"/>
              <a:buChar char="-"/>
            </a:pPr>
            <a:r>
              <a:rPr lang="en" sz="1600">
                <a:solidFill>
                  <a:schemeClr val="dk1"/>
                </a:solidFill>
                <a:latin typeface="Inria Sans Light"/>
                <a:ea typeface="Inria Sans Light"/>
                <a:cs typeface="Inria Sans Light"/>
                <a:sym typeface="Inria Sans Light"/>
              </a:rPr>
              <a:t>P</a:t>
            </a:r>
            <a:r>
              <a:rPr lang="en" sz="1600" baseline="-25000">
                <a:solidFill>
                  <a:schemeClr val="dk1"/>
                </a:solidFill>
                <a:latin typeface="Inria Sans Light"/>
                <a:ea typeface="Inria Sans Light"/>
                <a:cs typeface="Inria Sans Light"/>
                <a:sym typeface="Inria Sans Light"/>
              </a:rPr>
              <a:t>3 </a:t>
            </a:r>
            <a:r>
              <a:rPr lang="en" sz="1600">
                <a:solidFill>
                  <a:schemeClr val="dk1"/>
                </a:solidFill>
                <a:latin typeface="Inria Sans Light"/>
                <a:ea typeface="Inria Sans Light"/>
                <a:cs typeface="Inria Sans Light"/>
                <a:sym typeface="Inria Sans Light"/>
              </a:rPr>
              <a:t>= 1.2MPa </a:t>
            </a:r>
            <a:endParaRPr sz="1600">
              <a:solidFill>
                <a:schemeClr val="dk1"/>
              </a:solidFill>
              <a:latin typeface="Inria Sans Light"/>
              <a:ea typeface="Inria Sans Light"/>
              <a:cs typeface="Inria Sans Light"/>
              <a:sym typeface="Inria Sans Light"/>
            </a:endParaRPr>
          </a:p>
          <a:p>
            <a:pPr marL="457200" lvl="0" indent="-330200" algn="l" rtl="0">
              <a:lnSpc>
                <a:spcPct val="115000"/>
              </a:lnSpc>
              <a:spcBef>
                <a:spcPts val="0"/>
              </a:spcBef>
              <a:spcAft>
                <a:spcPts val="0"/>
              </a:spcAft>
              <a:buSzPts val="1600"/>
              <a:buFont typeface="Inria Sans Light"/>
              <a:buChar char="-"/>
            </a:pPr>
            <a:r>
              <a:rPr lang="en" sz="1600">
                <a:solidFill>
                  <a:schemeClr val="dk1"/>
                </a:solidFill>
                <a:latin typeface="Inria Sans Light"/>
                <a:ea typeface="Inria Sans Light"/>
                <a:cs typeface="Inria Sans Light"/>
                <a:sym typeface="Inria Sans Light"/>
              </a:rPr>
              <a:t>T</a:t>
            </a:r>
            <a:r>
              <a:rPr lang="en" sz="1600" baseline="-25000">
                <a:solidFill>
                  <a:schemeClr val="dk1"/>
                </a:solidFill>
                <a:latin typeface="Inria Sans Light"/>
                <a:ea typeface="Inria Sans Light"/>
                <a:cs typeface="Inria Sans Light"/>
                <a:sym typeface="Inria Sans Light"/>
              </a:rPr>
              <a:t>3</a:t>
            </a:r>
            <a:r>
              <a:rPr lang="en" sz="1600">
                <a:solidFill>
                  <a:schemeClr val="dk1"/>
                </a:solidFill>
                <a:latin typeface="Inria Sans Light"/>
                <a:ea typeface="Inria Sans Light"/>
                <a:cs typeface="Inria Sans Light"/>
                <a:sym typeface="Inria Sans Light"/>
              </a:rPr>
              <a:t> =  46.32℃ (from table; State 3 is sat. liquid)</a:t>
            </a:r>
            <a:endParaRPr sz="1600">
              <a:solidFill>
                <a:schemeClr val="dk1"/>
              </a:solidFill>
              <a:latin typeface="Inria Sans Light"/>
              <a:ea typeface="Inria Sans Light"/>
              <a:cs typeface="Inria Sans Light"/>
              <a:sym typeface="Inria Sans Light"/>
            </a:endParaRPr>
          </a:p>
          <a:p>
            <a:pPr marL="457200" lvl="0" indent="-330200" algn="l" rtl="0">
              <a:lnSpc>
                <a:spcPct val="115000"/>
              </a:lnSpc>
              <a:spcBef>
                <a:spcPts val="0"/>
              </a:spcBef>
              <a:spcAft>
                <a:spcPts val="0"/>
              </a:spcAft>
              <a:buClr>
                <a:schemeClr val="dk1"/>
              </a:buClr>
              <a:buSzPts val="1600"/>
              <a:buFont typeface="Inria Sans Light"/>
              <a:buChar char="-"/>
            </a:pPr>
            <a:r>
              <a:rPr lang="en" sz="1600">
                <a:solidFill>
                  <a:schemeClr val="dk1"/>
                </a:solidFill>
                <a:latin typeface="Inria Sans Light"/>
                <a:ea typeface="Inria Sans Light"/>
                <a:cs typeface="Inria Sans Light"/>
                <a:sym typeface="Inria Sans Light"/>
              </a:rPr>
              <a:t>s</a:t>
            </a:r>
            <a:r>
              <a:rPr lang="en" sz="1600" baseline="-25000">
                <a:solidFill>
                  <a:schemeClr val="dk1"/>
                </a:solidFill>
                <a:latin typeface="Inria Sans Light"/>
                <a:ea typeface="Inria Sans Light"/>
                <a:cs typeface="Inria Sans Light"/>
                <a:sym typeface="Inria Sans Light"/>
              </a:rPr>
              <a:t>3</a:t>
            </a:r>
            <a:r>
              <a:rPr lang="en" sz="1600">
                <a:solidFill>
                  <a:schemeClr val="dk1"/>
                </a:solidFill>
                <a:latin typeface="Inria Sans Light"/>
                <a:ea typeface="Inria Sans Light"/>
                <a:cs typeface="Inria Sans Light"/>
                <a:sym typeface="Inria Sans Light"/>
              </a:rPr>
              <a:t> = </a:t>
            </a:r>
            <a:r>
              <a:rPr lang="en" sz="1600">
                <a:latin typeface="Inria Sans Light"/>
                <a:ea typeface="Inria Sans Light"/>
                <a:cs typeface="Inria Sans Light"/>
                <a:sym typeface="Inria Sans Light"/>
              </a:rPr>
              <a:t>0.</a:t>
            </a:r>
            <a:r>
              <a:rPr lang="en" sz="1600">
                <a:solidFill>
                  <a:schemeClr val="dk1"/>
                </a:solidFill>
                <a:latin typeface="Inria Sans Light"/>
                <a:ea typeface="Inria Sans Light"/>
                <a:cs typeface="Inria Sans Light"/>
                <a:sym typeface="Inria Sans Light"/>
              </a:rPr>
              <a:t>4</a:t>
            </a:r>
            <a:r>
              <a:rPr lang="en" sz="1600">
                <a:latin typeface="Inria Sans Light"/>
                <a:ea typeface="Inria Sans Light"/>
                <a:cs typeface="Inria Sans Light"/>
                <a:sym typeface="Inria Sans Light"/>
              </a:rPr>
              <a:t>164 kJ/kg.K (</a:t>
            </a:r>
            <a:r>
              <a:rPr lang="en" sz="1600">
                <a:solidFill>
                  <a:schemeClr val="dk1"/>
                </a:solidFill>
                <a:latin typeface="Inria Sans Light"/>
                <a:ea typeface="Inria Sans Light"/>
                <a:cs typeface="Inria Sans Light"/>
                <a:sym typeface="Inria Sans Light"/>
              </a:rPr>
              <a:t>sat. liquid)</a:t>
            </a:r>
            <a:endParaRPr sz="1600">
              <a:solidFill>
                <a:schemeClr val="dk1"/>
              </a:solidFill>
              <a:latin typeface="Inria Sans Light"/>
              <a:ea typeface="Inria Sans Light"/>
              <a:cs typeface="Inria Sans Light"/>
              <a:sym typeface="Inria Sans Light"/>
            </a:endParaRPr>
          </a:p>
        </p:txBody>
      </p:sp>
      <p:sp>
        <p:nvSpPr>
          <p:cNvPr id="183" name="Google Shape;183;p28"/>
          <p:cNvSpPr txBox="1"/>
          <p:nvPr/>
        </p:nvSpPr>
        <p:spPr>
          <a:xfrm>
            <a:off x="128600" y="2549450"/>
            <a:ext cx="1907400" cy="127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solidFill>
                  <a:schemeClr val="dk1"/>
                </a:solidFill>
                <a:latin typeface="Inria Sans Light"/>
                <a:ea typeface="Inria Sans Light"/>
                <a:cs typeface="Inria Sans Light"/>
                <a:sym typeface="Inria Sans Light"/>
              </a:rPr>
              <a:t>State 2:</a:t>
            </a:r>
            <a:endParaRPr sz="2400">
              <a:solidFill>
                <a:schemeClr val="dk1"/>
              </a:solidFill>
              <a:latin typeface="Inria Sans Light"/>
              <a:ea typeface="Inria Sans Light"/>
              <a:cs typeface="Inria Sans Light"/>
              <a:sym typeface="Inria Sans Light"/>
            </a:endParaRPr>
          </a:p>
          <a:p>
            <a:pPr marL="457200" lvl="0" indent="-330200" algn="l" rtl="0">
              <a:lnSpc>
                <a:spcPct val="115000"/>
              </a:lnSpc>
              <a:spcBef>
                <a:spcPts val="0"/>
              </a:spcBef>
              <a:spcAft>
                <a:spcPts val="0"/>
              </a:spcAft>
              <a:buSzPts val="1600"/>
              <a:buFont typeface="Inria Sans Light"/>
              <a:buChar char="-"/>
            </a:pPr>
            <a:r>
              <a:rPr lang="en" sz="1600">
                <a:solidFill>
                  <a:schemeClr val="dk1"/>
                </a:solidFill>
                <a:latin typeface="Inria Sans Light"/>
                <a:ea typeface="Inria Sans Light"/>
                <a:cs typeface="Inria Sans Light"/>
                <a:sym typeface="Inria Sans Light"/>
              </a:rPr>
              <a:t>P</a:t>
            </a:r>
            <a:r>
              <a:rPr lang="en" sz="1600" baseline="-25000">
                <a:solidFill>
                  <a:schemeClr val="dk1"/>
                </a:solidFill>
                <a:latin typeface="Inria Sans Light"/>
                <a:ea typeface="Inria Sans Light"/>
                <a:cs typeface="Inria Sans Light"/>
                <a:sym typeface="Inria Sans Light"/>
              </a:rPr>
              <a:t>2 </a:t>
            </a:r>
            <a:r>
              <a:rPr lang="en" sz="1600">
                <a:solidFill>
                  <a:schemeClr val="dk1"/>
                </a:solidFill>
                <a:latin typeface="Inria Sans Light"/>
                <a:ea typeface="Inria Sans Light"/>
                <a:cs typeface="Inria Sans Light"/>
                <a:sym typeface="Inria Sans Light"/>
              </a:rPr>
              <a:t>= 1.2MPa </a:t>
            </a:r>
            <a:endParaRPr sz="1600">
              <a:solidFill>
                <a:schemeClr val="dk1"/>
              </a:solidFill>
              <a:latin typeface="Inria Sans Light"/>
              <a:ea typeface="Inria Sans Light"/>
              <a:cs typeface="Inria Sans Light"/>
              <a:sym typeface="Inria Sans Light"/>
            </a:endParaRPr>
          </a:p>
          <a:p>
            <a:pPr marL="457200" lvl="0" indent="-330200" algn="l" rtl="0">
              <a:lnSpc>
                <a:spcPct val="115000"/>
              </a:lnSpc>
              <a:spcBef>
                <a:spcPts val="0"/>
              </a:spcBef>
              <a:spcAft>
                <a:spcPts val="0"/>
              </a:spcAft>
              <a:buSzPts val="1600"/>
              <a:buFont typeface="Inria Sans Light"/>
              <a:buChar char="-"/>
            </a:pPr>
            <a:r>
              <a:rPr lang="en" sz="1600">
                <a:solidFill>
                  <a:schemeClr val="dk1"/>
                </a:solidFill>
                <a:latin typeface="Inria Sans Light"/>
                <a:ea typeface="Inria Sans Light"/>
                <a:cs typeface="Inria Sans Light"/>
                <a:sym typeface="Inria Sans Light"/>
              </a:rPr>
              <a:t>T</a:t>
            </a:r>
            <a:r>
              <a:rPr lang="en" sz="1600" baseline="-25000">
                <a:solidFill>
                  <a:schemeClr val="dk1"/>
                </a:solidFill>
                <a:latin typeface="Inria Sans Light"/>
                <a:ea typeface="Inria Sans Light"/>
                <a:cs typeface="Inria Sans Light"/>
                <a:sym typeface="Inria Sans Light"/>
              </a:rPr>
              <a:t>2</a:t>
            </a:r>
            <a:r>
              <a:rPr lang="en" sz="1600">
                <a:solidFill>
                  <a:schemeClr val="dk1"/>
                </a:solidFill>
                <a:latin typeface="Inria Sans Light"/>
                <a:ea typeface="Inria Sans Light"/>
                <a:cs typeface="Inria Sans Light"/>
                <a:sym typeface="Inria Sans Light"/>
              </a:rPr>
              <a:t> = ?</a:t>
            </a:r>
            <a:endParaRPr sz="1600">
              <a:solidFill>
                <a:schemeClr val="dk1"/>
              </a:solidFill>
              <a:latin typeface="Inria Sans Light"/>
              <a:ea typeface="Inria Sans Light"/>
              <a:cs typeface="Inria Sans Light"/>
              <a:sym typeface="Inria Sans Light"/>
            </a:endParaRPr>
          </a:p>
          <a:p>
            <a:pPr marL="457200" lvl="0" indent="-330200" algn="l" rtl="0">
              <a:lnSpc>
                <a:spcPct val="115000"/>
              </a:lnSpc>
              <a:spcBef>
                <a:spcPts val="0"/>
              </a:spcBef>
              <a:spcAft>
                <a:spcPts val="0"/>
              </a:spcAft>
              <a:buSzPts val="1600"/>
              <a:buFont typeface="Inria Sans Light"/>
              <a:buChar char="-"/>
            </a:pPr>
            <a:r>
              <a:rPr lang="en" sz="1600">
                <a:solidFill>
                  <a:schemeClr val="dk1"/>
                </a:solidFill>
                <a:latin typeface="Inria Sans Light"/>
                <a:ea typeface="Inria Sans Light"/>
                <a:cs typeface="Inria Sans Light"/>
                <a:sym typeface="Inria Sans Light"/>
              </a:rPr>
              <a:t>s</a:t>
            </a:r>
            <a:r>
              <a:rPr lang="en" sz="1600" baseline="-25000">
                <a:solidFill>
                  <a:schemeClr val="dk1"/>
                </a:solidFill>
                <a:latin typeface="Inria Sans Light"/>
                <a:ea typeface="Inria Sans Light"/>
                <a:cs typeface="Inria Sans Light"/>
                <a:sym typeface="Inria Sans Light"/>
              </a:rPr>
              <a:t>2</a:t>
            </a:r>
            <a:r>
              <a:rPr lang="en" sz="1600">
                <a:solidFill>
                  <a:schemeClr val="dk1"/>
                </a:solidFill>
                <a:latin typeface="Inria Sans Light"/>
                <a:ea typeface="Inria Sans Light"/>
                <a:cs typeface="Inria Sans Light"/>
                <a:sym typeface="Inria Sans Light"/>
              </a:rPr>
              <a:t> = ?</a:t>
            </a:r>
            <a:endParaRPr>
              <a:latin typeface="Inria Sans Light"/>
              <a:ea typeface="Inria Sans Light"/>
              <a:cs typeface="Inria Sans Light"/>
              <a:sym typeface="Inria Sans Light"/>
            </a:endParaRPr>
          </a:p>
        </p:txBody>
      </p:sp>
      <p:sp>
        <p:nvSpPr>
          <p:cNvPr id="184" name="Google Shape;184;p28"/>
          <p:cNvSpPr txBox="1"/>
          <p:nvPr/>
        </p:nvSpPr>
        <p:spPr>
          <a:xfrm>
            <a:off x="128600" y="3754850"/>
            <a:ext cx="5164800" cy="127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solidFill>
                  <a:schemeClr val="dk1"/>
                </a:solidFill>
                <a:latin typeface="Inria Sans Light"/>
                <a:ea typeface="Inria Sans Light"/>
                <a:cs typeface="Inria Sans Light"/>
                <a:sym typeface="Inria Sans Light"/>
              </a:rPr>
              <a:t>State 4:</a:t>
            </a:r>
            <a:endParaRPr sz="2400">
              <a:solidFill>
                <a:schemeClr val="dk1"/>
              </a:solidFill>
              <a:latin typeface="Inria Sans Light"/>
              <a:ea typeface="Inria Sans Light"/>
              <a:cs typeface="Inria Sans Light"/>
              <a:sym typeface="Inria Sans Light"/>
            </a:endParaRPr>
          </a:p>
          <a:p>
            <a:pPr marL="457200" lvl="0" indent="-330200" algn="l" rtl="0">
              <a:lnSpc>
                <a:spcPct val="115000"/>
              </a:lnSpc>
              <a:spcBef>
                <a:spcPts val="0"/>
              </a:spcBef>
              <a:spcAft>
                <a:spcPts val="0"/>
              </a:spcAft>
              <a:buSzPts val="1600"/>
              <a:buFont typeface="Inria Sans Light"/>
              <a:buChar char="-"/>
            </a:pPr>
            <a:r>
              <a:rPr lang="en" sz="1600">
                <a:solidFill>
                  <a:schemeClr val="dk1"/>
                </a:solidFill>
                <a:latin typeface="Inria Sans Light"/>
                <a:ea typeface="Inria Sans Light"/>
                <a:cs typeface="Inria Sans Light"/>
                <a:sym typeface="Inria Sans Light"/>
              </a:rPr>
              <a:t>P</a:t>
            </a:r>
            <a:r>
              <a:rPr lang="en" sz="1600" baseline="-25000">
                <a:solidFill>
                  <a:schemeClr val="dk1"/>
                </a:solidFill>
                <a:latin typeface="Inria Sans Light"/>
                <a:ea typeface="Inria Sans Light"/>
                <a:cs typeface="Inria Sans Light"/>
                <a:sym typeface="Inria Sans Light"/>
              </a:rPr>
              <a:t>2 </a:t>
            </a:r>
            <a:r>
              <a:rPr lang="en" sz="1600">
                <a:solidFill>
                  <a:schemeClr val="dk1"/>
                </a:solidFill>
                <a:latin typeface="Inria Sans Light"/>
                <a:ea typeface="Inria Sans Light"/>
                <a:cs typeface="Inria Sans Light"/>
                <a:sym typeface="Inria Sans Light"/>
              </a:rPr>
              <a:t>= 0.14MPa </a:t>
            </a:r>
            <a:endParaRPr sz="1600">
              <a:solidFill>
                <a:schemeClr val="dk1"/>
              </a:solidFill>
              <a:latin typeface="Inria Sans Light"/>
              <a:ea typeface="Inria Sans Light"/>
              <a:cs typeface="Inria Sans Light"/>
              <a:sym typeface="Inria Sans Light"/>
            </a:endParaRPr>
          </a:p>
          <a:p>
            <a:pPr marL="457200" lvl="0" indent="-330200" algn="l" rtl="0">
              <a:lnSpc>
                <a:spcPct val="115000"/>
              </a:lnSpc>
              <a:spcBef>
                <a:spcPts val="0"/>
              </a:spcBef>
              <a:spcAft>
                <a:spcPts val="0"/>
              </a:spcAft>
              <a:buSzPts val="1600"/>
              <a:buFont typeface="Inria Sans Light"/>
              <a:buChar char="-"/>
            </a:pPr>
            <a:r>
              <a:rPr lang="en" sz="1600">
                <a:solidFill>
                  <a:schemeClr val="dk1"/>
                </a:solidFill>
                <a:latin typeface="Inria Sans Light"/>
                <a:ea typeface="Inria Sans Light"/>
                <a:cs typeface="Inria Sans Light"/>
                <a:sym typeface="Inria Sans Light"/>
              </a:rPr>
              <a:t>T</a:t>
            </a:r>
            <a:r>
              <a:rPr lang="en" sz="1600" baseline="-25000">
                <a:solidFill>
                  <a:schemeClr val="dk1"/>
                </a:solidFill>
                <a:latin typeface="Inria Sans Light"/>
                <a:ea typeface="Inria Sans Light"/>
                <a:cs typeface="Inria Sans Light"/>
                <a:sym typeface="Inria Sans Light"/>
              </a:rPr>
              <a:t>4</a:t>
            </a:r>
            <a:r>
              <a:rPr lang="en" sz="1600">
                <a:solidFill>
                  <a:schemeClr val="dk1"/>
                </a:solidFill>
                <a:latin typeface="Inria Sans Light"/>
                <a:ea typeface="Inria Sans Light"/>
                <a:cs typeface="Inria Sans Light"/>
                <a:sym typeface="Inria Sans Light"/>
              </a:rPr>
              <a:t> = -18.80℃ (because 2-phase, constant pressure)</a:t>
            </a:r>
            <a:endParaRPr sz="1600">
              <a:solidFill>
                <a:schemeClr val="dk1"/>
              </a:solidFill>
              <a:latin typeface="Inria Sans Light"/>
              <a:ea typeface="Inria Sans Light"/>
              <a:cs typeface="Inria Sans Light"/>
              <a:sym typeface="Inria Sans Light"/>
            </a:endParaRPr>
          </a:p>
          <a:p>
            <a:pPr marL="457200" lvl="0" indent="-330200" algn="l" rtl="0">
              <a:lnSpc>
                <a:spcPct val="115000"/>
              </a:lnSpc>
              <a:spcBef>
                <a:spcPts val="0"/>
              </a:spcBef>
              <a:spcAft>
                <a:spcPts val="0"/>
              </a:spcAft>
              <a:buSzPts val="1600"/>
              <a:buFont typeface="Inria Sans Light"/>
              <a:buChar char="-"/>
            </a:pPr>
            <a:r>
              <a:rPr lang="en" sz="1600">
                <a:solidFill>
                  <a:schemeClr val="dk1"/>
                </a:solidFill>
                <a:latin typeface="Inria Sans Light"/>
                <a:ea typeface="Inria Sans Light"/>
                <a:cs typeface="Inria Sans Light"/>
                <a:sym typeface="Inria Sans Light"/>
              </a:rPr>
              <a:t>s</a:t>
            </a:r>
            <a:r>
              <a:rPr lang="en" sz="1600" baseline="-25000">
                <a:solidFill>
                  <a:schemeClr val="dk1"/>
                </a:solidFill>
                <a:latin typeface="Inria Sans Light"/>
                <a:ea typeface="Inria Sans Light"/>
                <a:cs typeface="Inria Sans Light"/>
                <a:sym typeface="Inria Sans Light"/>
              </a:rPr>
              <a:t>4</a:t>
            </a:r>
            <a:r>
              <a:rPr lang="en" sz="1600">
                <a:solidFill>
                  <a:schemeClr val="dk1"/>
                </a:solidFill>
                <a:latin typeface="Inria Sans Light"/>
                <a:ea typeface="Inria Sans Light"/>
                <a:cs typeface="Inria Sans Light"/>
                <a:sym typeface="Inria Sans Light"/>
              </a:rPr>
              <a:t> = ?</a:t>
            </a:r>
            <a:endParaRPr>
              <a:latin typeface="Inria Sans Light"/>
              <a:ea typeface="Inria Sans Light"/>
              <a:cs typeface="Inria Sans Light"/>
              <a:sym typeface="Inria Sans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855300" y="6967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Question 1</a:t>
            </a:r>
            <a:endParaRPr/>
          </a:p>
        </p:txBody>
      </p:sp>
      <p:sp>
        <p:nvSpPr>
          <p:cNvPr id="190" name="Google Shape;190;p29"/>
          <p:cNvSpPr txBox="1">
            <a:spLocks noGrp="1"/>
          </p:cNvSpPr>
          <p:nvPr>
            <p:ph type="body" idx="1"/>
          </p:nvPr>
        </p:nvSpPr>
        <p:spPr>
          <a:xfrm>
            <a:off x="2706575" y="1703100"/>
            <a:ext cx="2012100" cy="106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a:t>State 1:</a:t>
            </a:r>
            <a:endParaRPr sz="1400"/>
          </a:p>
          <a:p>
            <a:pPr marL="457200" lvl="0" indent="-317500" algn="l" rtl="0">
              <a:spcBef>
                <a:spcPts val="0"/>
              </a:spcBef>
              <a:spcAft>
                <a:spcPts val="0"/>
              </a:spcAft>
              <a:buClr>
                <a:srgbClr val="000000"/>
              </a:buClr>
              <a:buSzPts val="1400"/>
              <a:buChar char="-"/>
            </a:pPr>
            <a:r>
              <a:rPr lang="en" sz="1400"/>
              <a:t>P</a:t>
            </a:r>
            <a:r>
              <a:rPr lang="en" sz="1400" baseline="-25000"/>
              <a:t>1 </a:t>
            </a:r>
            <a:r>
              <a:rPr lang="en" sz="1400"/>
              <a:t>= 0.14MPa </a:t>
            </a:r>
            <a:endParaRPr sz="1400"/>
          </a:p>
          <a:p>
            <a:pPr marL="457200" lvl="0" indent="-317500" algn="l" rtl="0">
              <a:spcBef>
                <a:spcPts val="0"/>
              </a:spcBef>
              <a:spcAft>
                <a:spcPts val="0"/>
              </a:spcAft>
              <a:buClr>
                <a:srgbClr val="000000"/>
              </a:buClr>
              <a:buSzPts val="1400"/>
              <a:buChar char="-"/>
            </a:pPr>
            <a:r>
              <a:rPr lang="en" sz="1400"/>
              <a:t>T</a:t>
            </a:r>
            <a:r>
              <a:rPr lang="en" sz="1400" baseline="-25000"/>
              <a:t>1</a:t>
            </a:r>
            <a:r>
              <a:rPr lang="en" sz="1400"/>
              <a:t> = -18.80℃</a:t>
            </a:r>
            <a:endParaRPr sz="1400"/>
          </a:p>
          <a:p>
            <a:pPr marL="457200" lvl="0" indent="-317500" algn="l" rtl="0">
              <a:spcBef>
                <a:spcPts val="0"/>
              </a:spcBef>
              <a:spcAft>
                <a:spcPts val="0"/>
              </a:spcAft>
              <a:buClr>
                <a:srgbClr val="000000"/>
              </a:buClr>
              <a:buSzPts val="1400"/>
              <a:buChar char="-"/>
            </a:pPr>
            <a:r>
              <a:rPr lang="en" sz="1400"/>
              <a:t>s</a:t>
            </a:r>
            <a:r>
              <a:rPr lang="en" sz="1400" baseline="-25000"/>
              <a:t>1</a:t>
            </a:r>
            <a:r>
              <a:rPr lang="en" sz="1400"/>
              <a:t> = 0.9322 kJ/kg.K </a:t>
            </a:r>
            <a:endParaRPr sz="900"/>
          </a:p>
          <a:p>
            <a:pPr marL="0" lvl="0" indent="0" algn="l" rtl="0">
              <a:spcBef>
                <a:spcPts val="0"/>
              </a:spcBef>
              <a:spcAft>
                <a:spcPts val="0"/>
              </a:spcAft>
              <a:buNone/>
            </a:pPr>
            <a:endParaRPr sz="1400"/>
          </a:p>
        </p:txBody>
      </p:sp>
      <p:pic>
        <p:nvPicPr>
          <p:cNvPr id="191" name="Google Shape;191;p29"/>
          <p:cNvPicPr preferRelativeResize="0"/>
          <p:nvPr/>
        </p:nvPicPr>
        <p:blipFill>
          <a:blip r:embed="rId3">
            <a:alphaModFix/>
          </a:blip>
          <a:stretch>
            <a:fillRect/>
          </a:stretch>
        </p:blipFill>
        <p:spPr>
          <a:xfrm>
            <a:off x="6064350" y="0"/>
            <a:ext cx="3079651" cy="5143500"/>
          </a:xfrm>
          <a:prstGeom prst="rect">
            <a:avLst/>
          </a:prstGeom>
          <a:noFill/>
          <a:ln>
            <a:noFill/>
          </a:ln>
        </p:spPr>
      </p:pic>
      <p:sp>
        <p:nvSpPr>
          <p:cNvPr id="192" name="Google Shape;192;p29"/>
          <p:cNvSpPr txBox="1"/>
          <p:nvPr/>
        </p:nvSpPr>
        <p:spPr>
          <a:xfrm>
            <a:off x="0" y="0"/>
            <a:ext cx="1685700" cy="8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Inria Sans"/>
                <a:ea typeface="Inria Sans"/>
                <a:cs typeface="Inria Sans"/>
                <a:sym typeface="Inria Sans"/>
              </a:rPr>
              <a:t>Mass flow = 0.1 kg/s</a:t>
            </a:r>
            <a:r>
              <a:rPr lang="en" sz="1000">
                <a:latin typeface="Inria Sans Light"/>
                <a:ea typeface="Inria Sans Light"/>
                <a:cs typeface="Inria Sans Light"/>
                <a:sym typeface="Inria Sans Light"/>
              </a:rPr>
              <a:t> </a:t>
            </a:r>
            <a:endParaRPr sz="1000">
              <a:latin typeface="Inria Sans Light"/>
              <a:ea typeface="Inria Sans Light"/>
              <a:cs typeface="Inria Sans Light"/>
              <a:sym typeface="Inria Sans Light"/>
            </a:endParaRPr>
          </a:p>
          <a:p>
            <a:pPr marL="0" lvl="0" indent="0" algn="l" rtl="0">
              <a:spcBef>
                <a:spcPts val="0"/>
              </a:spcBef>
              <a:spcAft>
                <a:spcPts val="0"/>
              </a:spcAft>
              <a:buNone/>
            </a:pPr>
            <a:r>
              <a:rPr lang="en" sz="1000" b="1">
                <a:latin typeface="Inria Sans"/>
                <a:ea typeface="Inria Sans"/>
                <a:cs typeface="Inria Sans"/>
                <a:sym typeface="Inria Sans"/>
              </a:rPr>
              <a:t>P</a:t>
            </a:r>
            <a:r>
              <a:rPr lang="en" sz="1000" b="1" baseline="-25000">
                <a:latin typeface="Inria Sans"/>
                <a:ea typeface="Inria Sans"/>
                <a:cs typeface="Inria Sans"/>
                <a:sym typeface="Inria Sans"/>
              </a:rPr>
              <a:t>low</a:t>
            </a:r>
            <a:r>
              <a:rPr lang="en" sz="1000" b="1">
                <a:latin typeface="Inria Sans"/>
                <a:ea typeface="Inria Sans"/>
                <a:cs typeface="Inria Sans"/>
                <a:sym typeface="Inria Sans"/>
              </a:rPr>
              <a:t>= 0.14 MPa 	x</a:t>
            </a:r>
            <a:r>
              <a:rPr lang="en" sz="1000" b="1" baseline="-25000">
                <a:latin typeface="Inria Sans"/>
                <a:ea typeface="Inria Sans"/>
                <a:cs typeface="Inria Sans"/>
                <a:sym typeface="Inria Sans"/>
              </a:rPr>
              <a:t>1 </a:t>
            </a:r>
            <a:r>
              <a:rPr lang="en" sz="1000" b="1">
                <a:latin typeface="Inria Sans"/>
                <a:ea typeface="Inria Sans"/>
                <a:cs typeface="Inria Sans"/>
                <a:sym typeface="Inria Sans"/>
              </a:rPr>
              <a:t>= 1</a:t>
            </a:r>
            <a:r>
              <a:rPr lang="en" sz="1000">
                <a:latin typeface="Inria Sans Light"/>
                <a:ea typeface="Inria Sans Light"/>
                <a:cs typeface="Inria Sans Light"/>
                <a:sym typeface="Inria Sans Light"/>
              </a:rPr>
              <a:t> </a:t>
            </a:r>
            <a:endParaRPr sz="1000" b="1">
              <a:latin typeface="Inria Sans"/>
              <a:ea typeface="Inria Sans"/>
              <a:cs typeface="Inria Sans"/>
              <a:sym typeface="Inria Sans"/>
            </a:endParaRPr>
          </a:p>
          <a:p>
            <a:pPr marL="0" lvl="0" indent="0" algn="l" rtl="0">
              <a:spcBef>
                <a:spcPts val="0"/>
              </a:spcBef>
              <a:spcAft>
                <a:spcPts val="0"/>
              </a:spcAft>
              <a:buNone/>
            </a:pPr>
            <a:r>
              <a:rPr lang="en" sz="1000" b="1">
                <a:latin typeface="Inria Sans"/>
                <a:ea typeface="Inria Sans"/>
                <a:cs typeface="Inria Sans"/>
                <a:sym typeface="Inria Sans"/>
              </a:rPr>
              <a:t>P</a:t>
            </a:r>
            <a:r>
              <a:rPr lang="en" sz="1000" b="1" baseline="-25000">
                <a:latin typeface="Inria Sans"/>
                <a:ea typeface="Inria Sans"/>
                <a:cs typeface="Inria Sans"/>
                <a:sym typeface="Inria Sans"/>
              </a:rPr>
              <a:t>high</a:t>
            </a:r>
            <a:r>
              <a:rPr lang="en" sz="1000"/>
              <a:t>= </a:t>
            </a:r>
            <a:r>
              <a:rPr lang="en" sz="1000" b="1">
                <a:latin typeface="Inria Sans"/>
                <a:ea typeface="Inria Sans"/>
                <a:cs typeface="Inria Sans"/>
                <a:sym typeface="Inria Sans"/>
              </a:rPr>
              <a:t>1.2 MPa</a:t>
            </a:r>
            <a:r>
              <a:rPr lang="en" sz="1000">
                <a:latin typeface="Inria Sans Light"/>
                <a:ea typeface="Inria Sans Light"/>
                <a:cs typeface="Inria Sans Light"/>
                <a:sym typeface="Inria Sans Light"/>
              </a:rPr>
              <a:t> 	</a:t>
            </a:r>
            <a:r>
              <a:rPr lang="en" sz="1000" b="1">
                <a:latin typeface="Inria Sans"/>
                <a:ea typeface="Inria Sans"/>
                <a:cs typeface="Inria Sans"/>
                <a:sym typeface="Inria Sans"/>
              </a:rPr>
              <a:t>x</a:t>
            </a:r>
            <a:r>
              <a:rPr lang="en" sz="1000" b="1" baseline="-25000">
                <a:latin typeface="Inria Sans"/>
                <a:ea typeface="Inria Sans"/>
                <a:cs typeface="Inria Sans"/>
                <a:sym typeface="Inria Sans"/>
              </a:rPr>
              <a:t>3 </a:t>
            </a:r>
            <a:r>
              <a:rPr lang="en" sz="1000" b="1">
                <a:latin typeface="Inria Sans"/>
                <a:ea typeface="Inria Sans"/>
                <a:cs typeface="Inria Sans"/>
                <a:sym typeface="Inria Sans"/>
              </a:rPr>
              <a:t>= 0</a:t>
            </a:r>
            <a:r>
              <a:rPr lang="en" sz="1000">
                <a:latin typeface="Inria Sans Light"/>
                <a:ea typeface="Inria Sans Light"/>
                <a:cs typeface="Inria Sans Light"/>
                <a:sym typeface="Inria Sans Light"/>
              </a:rPr>
              <a:t> </a:t>
            </a:r>
            <a:endParaRPr sz="1000">
              <a:latin typeface="Inria Sans Light"/>
              <a:ea typeface="Inria Sans Light"/>
              <a:cs typeface="Inria Sans Light"/>
              <a:sym typeface="Inria Sans Light"/>
            </a:endParaRPr>
          </a:p>
          <a:p>
            <a:pPr marL="0" lvl="0" indent="0" algn="l" rtl="0">
              <a:spcBef>
                <a:spcPts val="0"/>
              </a:spcBef>
              <a:spcAft>
                <a:spcPts val="0"/>
              </a:spcAft>
              <a:buNone/>
            </a:pPr>
            <a:endParaRPr sz="1000">
              <a:latin typeface="Inria Sans Light"/>
              <a:ea typeface="Inria Sans Light"/>
              <a:cs typeface="Inria Sans Light"/>
              <a:sym typeface="Inria Sans Light"/>
            </a:endParaRPr>
          </a:p>
          <a:p>
            <a:pPr marL="0" lvl="0" indent="0" algn="l" rtl="0">
              <a:spcBef>
                <a:spcPts val="0"/>
              </a:spcBef>
              <a:spcAft>
                <a:spcPts val="0"/>
              </a:spcAft>
              <a:buNone/>
            </a:pPr>
            <a:endParaRPr sz="1000">
              <a:latin typeface="Inria Sans Light"/>
              <a:ea typeface="Inria Sans Light"/>
              <a:cs typeface="Inria Sans Light"/>
              <a:sym typeface="Inria Sans Light"/>
            </a:endParaRPr>
          </a:p>
        </p:txBody>
      </p:sp>
      <p:sp>
        <p:nvSpPr>
          <p:cNvPr id="193" name="Google Shape;193;p29"/>
          <p:cNvSpPr txBox="1"/>
          <p:nvPr/>
        </p:nvSpPr>
        <p:spPr>
          <a:xfrm>
            <a:off x="2664437" y="2882650"/>
            <a:ext cx="2096400" cy="132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Inria Sans Light"/>
                <a:ea typeface="Inria Sans Light"/>
                <a:cs typeface="Inria Sans Light"/>
                <a:sym typeface="Inria Sans Light"/>
              </a:rPr>
              <a:t>State 3:</a:t>
            </a:r>
            <a:endParaRPr>
              <a:solidFill>
                <a:schemeClr val="dk1"/>
              </a:solidFill>
              <a:latin typeface="Inria Sans Light"/>
              <a:ea typeface="Inria Sans Light"/>
              <a:cs typeface="Inria Sans Light"/>
              <a:sym typeface="Inria Sans Light"/>
            </a:endParaRPr>
          </a:p>
          <a:p>
            <a:pPr marL="457200" lvl="0" indent="-317500" algn="l" rtl="0">
              <a:lnSpc>
                <a:spcPct val="115000"/>
              </a:lnSpc>
              <a:spcBef>
                <a:spcPts val="0"/>
              </a:spcBef>
              <a:spcAft>
                <a:spcPts val="0"/>
              </a:spcAft>
              <a:buSzPts val="1400"/>
              <a:buFont typeface="Inria Sans Light"/>
              <a:buChar char="-"/>
            </a:pPr>
            <a:r>
              <a:rPr lang="en">
                <a:solidFill>
                  <a:schemeClr val="dk1"/>
                </a:solidFill>
                <a:latin typeface="Inria Sans Light"/>
                <a:ea typeface="Inria Sans Light"/>
                <a:cs typeface="Inria Sans Light"/>
                <a:sym typeface="Inria Sans Light"/>
              </a:rPr>
              <a:t>P</a:t>
            </a:r>
            <a:r>
              <a:rPr lang="en" baseline="-25000">
                <a:solidFill>
                  <a:schemeClr val="dk1"/>
                </a:solidFill>
                <a:latin typeface="Inria Sans Light"/>
                <a:ea typeface="Inria Sans Light"/>
                <a:cs typeface="Inria Sans Light"/>
                <a:sym typeface="Inria Sans Light"/>
              </a:rPr>
              <a:t>3 </a:t>
            </a:r>
            <a:r>
              <a:rPr lang="en">
                <a:solidFill>
                  <a:schemeClr val="dk1"/>
                </a:solidFill>
                <a:latin typeface="Inria Sans Light"/>
                <a:ea typeface="Inria Sans Light"/>
                <a:cs typeface="Inria Sans Light"/>
                <a:sym typeface="Inria Sans Light"/>
              </a:rPr>
              <a:t>= 1.2MPa </a:t>
            </a:r>
            <a:endParaRPr>
              <a:solidFill>
                <a:schemeClr val="dk1"/>
              </a:solidFill>
              <a:latin typeface="Inria Sans Light"/>
              <a:ea typeface="Inria Sans Light"/>
              <a:cs typeface="Inria Sans Light"/>
              <a:sym typeface="Inria Sans Light"/>
            </a:endParaRPr>
          </a:p>
          <a:p>
            <a:pPr marL="457200" lvl="0" indent="-317500" algn="l" rtl="0">
              <a:lnSpc>
                <a:spcPct val="115000"/>
              </a:lnSpc>
              <a:spcBef>
                <a:spcPts val="0"/>
              </a:spcBef>
              <a:spcAft>
                <a:spcPts val="0"/>
              </a:spcAft>
              <a:buSzPts val="1400"/>
              <a:buFont typeface="Inria Sans Light"/>
              <a:buChar char="-"/>
            </a:pPr>
            <a:r>
              <a:rPr lang="en">
                <a:solidFill>
                  <a:schemeClr val="dk1"/>
                </a:solidFill>
                <a:latin typeface="Inria Sans Light"/>
                <a:ea typeface="Inria Sans Light"/>
                <a:cs typeface="Inria Sans Light"/>
                <a:sym typeface="Inria Sans Light"/>
              </a:rPr>
              <a:t>T</a:t>
            </a:r>
            <a:r>
              <a:rPr lang="en" baseline="-25000">
                <a:solidFill>
                  <a:schemeClr val="dk1"/>
                </a:solidFill>
                <a:latin typeface="Inria Sans Light"/>
                <a:ea typeface="Inria Sans Light"/>
                <a:cs typeface="Inria Sans Light"/>
                <a:sym typeface="Inria Sans Light"/>
              </a:rPr>
              <a:t>3</a:t>
            </a:r>
            <a:r>
              <a:rPr lang="en">
                <a:solidFill>
                  <a:schemeClr val="dk1"/>
                </a:solidFill>
                <a:latin typeface="Inria Sans Light"/>
                <a:ea typeface="Inria Sans Light"/>
                <a:cs typeface="Inria Sans Light"/>
                <a:sym typeface="Inria Sans Light"/>
              </a:rPr>
              <a:t> =  46.32℃</a:t>
            </a:r>
            <a:endParaRPr>
              <a:solidFill>
                <a:schemeClr val="dk1"/>
              </a:solidFill>
              <a:latin typeface="Inria Sans Light"/>
              <a:ea typeface="Inria Sans Light"/>
              <a:cs typeface="Inria Sans Light"/>
              <a:sym typeface="Inria Sans Light"/>
            </a:endParaRPr>
          </a:p>
          <a:p>
            <a:pPr marL="457200" lvl="0" indent="-317500" algn="l" rtl="0">
              <a:lnSpc>
                <a:spcPct val="115000"/>
              </a:lnSpc>
              <a:spcBef>
                <a:spcPts val="0"/>
              </a:spcBef>
              <a:spcAft>
                <a:spcPts val="0"/>
              </a:spcAft>
              <a:buClr>
                <a:schemeClr val="dk1"/>
              </a:buClr>
              <a:buSzPts val="1400"/>
              <a:buFont typeface="Inria Sans Light"/>
              <a:buChar char="-"/>
            </a:pPr>
            <a:r>
              <a:rPr lang="en">
                <a:solidFill>
                  <a:schemeClr val="dk1"/>
                </a:solidFill>
                <a:latin typeface="Inria Sans Light"/>
                <a:ea typeface="Inria Sans Light"/>
                <a:cs typeface="Inria Sans Light"/>
                <a:sym typeface="Inria Sans Light"/>
              </a:rPr>
              <a:t>s</a:t>
            </a:r>
            <a:r>
              <a:rPr lang="en" baseline="-25000">
                <a:solidFill>
                  <a:schemeClr val="dk1"/>
                </a:solidFill>
                <a:latin typeface="Inria Sans Light"/>
                <a:ea typeface="Inria Sans Light"/>
                <a:cs typeface="Inria Sans Light"/>
                <a:sym typeface="Inria Sans Light"/>
              </a:rPr>
              <a:t>3</a:t>
            </a:r>
            <a:r>
              <a:rPr lang="en">
                <a:solidFill>
                  <a:schemeClr val="dk1"/>
                </a:solidFill>
                <a:latin typeface="Inria Sans Light"/>
                <a:ea typeface="Inria Sans Light"/>
                <a:cs typeface="Inria Sans Light"/>
                <a:sym typeface="Inria Sans Light"/>
              </a:rPr>
              <a:t> = </a:t>
            </a:r>
            <a:r>
              <a:rPr lang="en">
                <a:latin typeface="Inria Sans Light"/>
                <a:ea typeface="Inria Sans Light"/>
                <a:cs typeface="Inria Sans Light"/>
                <a:sym typeface="Inria Sans Light"/>
              </a:rPr>
              <a:t>0.</a:t>
            </a:r>
            <a:r>
              <a:rPr lang="en">
                <a:solidFill>
                  <a:schemeClr val="dk1"/>
                </a:solidFill>
                <a:latin typeface="Inria Sans Light"/>
                <a:ea typeface="Inria Sans Light"/>
                <a:cs typeface="Inria Sans Light"/>
                <a:sym typeface="Inria Sans Light"/>
              </a:rPr>
              <a:t>4</a:t>
            </a:r>
            <a:r>
              <a:rPr lang="en">
                <a:latin typeface="Inria Sans Light"/>
                <a:ea typeface="Inria Sans Light"/>
                <a:cs typeface="Inria Sans Light"/>
                <a:sym typeface="Inria Sans Light"/>
              </a:rPr>
              <a:t>164 kJ/kg.K</a:t>
            </a:r>
            <a:endParaRPr>
              <a:solidFill>
                <a:schemeClr val="dk1"/>
              </a:solidFill>
              <a:latin typeface="Inria Sans Light"/>
              <a:ea typeface="Inria Sans Light"/>
              <a:cs typeface="Inria Sans Light"/>
              <a:sym typeface="Inria Sans Light"/>
            </a:endParaRPr>
          </a:p>
        </p:txBody>
      </p:sp>
      <p:sp>
        <p:nvSpPr>
          <p:cNvPr id="194" name="Google Shape;194;p29"/>
          <p:cNvSpPr txBox="1"/>
          <p:nvPr/>
        </p:nvSpPr>
        <p:spPr>
          <a:xfrm>
            <a:off x="4493648" y="1596450"/>
            <a:ext cx="1570800" cy="127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Inria Sans Light"/>
                <a:ea typeface="Inria Sans Light"/>
                <a:cs typeface="Inria Sans Light"/>
                <a:sym typeface="Inria Sans Light"/>
              </a:rPr>
              <a:t>State 2:</a:t>
            </a:r>
            <a:endParaRPr>
              <a:solidFill>
                <a:schemeClr val="dk1"/>
              </a:solidFill>
              <a:latin typeface="Inria Sans Light"/>
              <a:ea typeface="Inria Sans Light"/>
              <a:cs typeface="Inria Sans Light"/>
              <a:sym typeface="Inria Sans Light"/>
            </a:endParaRPr>
          </a:p>
          <a:p>
            <a:pPr marL="457200" lvl="0" indent="-317500" algn="l" rtl="0">
              <a:lnSpc>
                <a:spcPct val="115000"/>
              </a:lnSpc>
              <a:spcBef>
                <a:spcPts val="0"/>
              </a:spcBef>
              <a:spcAft>
                <a:spcPts val="0"/>
              </a:spcAft>
              <a:buSzPts val="1400"/>
              <a:buFont typeface="Inria Sans Light"/>
              <a:buChar char="-"/>
            </a:pPr>
            <a:r>
              <a:rPr lang="en">
                <a:solidFill>
                  <a:schemeClr val="dk1"/>
                </a:solidFill>
                <a:latin typeface="Inria Sans Light"/>
                <a:ea typeface="Inria Sans Light"/>
                <a:cs typeface="Inria Sans Light"/>
                <a:sym typeface="Inria Sans Light"/>
              </a:rPr>
              <a:t>P</a:t>
            </a:r>
            <a:r>
              <a:rPr lang="en" baseline="-25000">
                <a:solidFill>
                  <a:schemeClr val="dk1"/>
                </a:solidFill>
                <a:latin typeface="Inria Sans Light"/>
                <a:ea typeface="Inria Sans Light"/>
                <a:cs typeface="Inria Sans Light"/>
                <a:sym typeface="Inria Sans Light"/>
              </a:rPr>
              <a:t>2 </a:t>
            </a:r>
            <a:r>
              <a:rPr lang="en">
                <a:solidFill>
                  <a:schemeClr val="dk1"/>
                </a:solidFill>
                <a:latin typeface="Inria Sans Light"/>
                <a:ea typeface="Inria Sans Light"/>
                <a:cs typeface="Inria Sans Light"/>
                <a:sym typeface="Inria Sans Light"/>
              </a:rPr>
              <a:t>= 1.2MPa </a:t>
            </a:r>
            <a:endParaRPr>
              <a:solidFill>
                <a:schemeClr val="dk1"/>
              </a:solidFill>
              <a:latin typeface="Inria Sans Light"/>
              <a:ea typeface="Inria Sans Light"/>
              <a:cs typeface="Inria Sans Light"/>
              <a:sym typeface="Inria Sans Light"/>
            </a:endParaRPr>
          </a:p>
          <a:p>
            <a:pPr marL="457200" lvl="0" indent="-317500" algn="l" rtl="0">
              <a:lnSpc>
                <a:spcPct val="115000"/>
              </a:lnSpc>
              <a:spcBef>
                <a:spcPts val="0"/>
              </a:spcBef>
              <a:spcAft>
                <a:spcPts val="0"/>
              </a:spcAft>
              <a:buSzPts val="1400"/>
              <a:buFont typeface="Inria Sans Light"/>
              <a:buChar char="-"/>
            </a:pPr>
            <a:r>
              <a:rPr lang="en">
                <a:solidFill>
                  <a:schemeClr val="dk1"/>
                </a:solidFill>
                <a:latin typeface="Inria Sans Light"/>
                <a:ea typeface="Inria Sans Light"/>
                <a:cs typeface="Inria Sans Light"/>
                <a:sym typeface="Inria Sans Light"/>
              </a:rPr>
              <a:t>T</a:t>
            </a:r>
            <a:r>
              <a:rPr lang="en" baseline="-25000">
                <a:solidFill>
                  <a:schemeClr val="dk1"/>
                </a:solidFill>
                <a:latin typeface="Inria Sans Light"/>
                <a:ea typeface="Inria Sans Light"/>
                <a:cs typeface="Inria Sans Light"/>
                <a:sym typeface="Inria Sans Light"/>
              </a:rPr>
              <a:t>2</a:t>
            </a:r>
            <a:r>
              <a:rPr lang="en">
                <a:solidFill>
                  <a:schemeClr val="dk1"/>
                </a:solidFill>
                <a:latin typeface="Inria Sans Light"/>
                <a:ea typeface="Inria Sans Light"/>
                <a:cs typeface="Inria Sans Light"/>
                <a:sym typeface="Inria Sans Light"/>
              </a:rPr>
              <a:t> = ?</a:t>
            </a:r>
            <a:endParaRPr>
              <a:solidFill>
                <a:schemeClr val="dk1"/>
              </a:solidFill>
              <a:latin typeface="Inria Sans Light"/>
              <a:ea typeface="Inria Sans Light"/>
              <a:cs typeface="Inria Sans Light"/>
              <a:sym typeface="Inria Sans Light"/>
            </a:endParaRPr>
          </a:p>
          <a:p>
            <a:pPr marL="457200" lvl="0" indent="-317500" algn="l" rtl="0">
              <a:lnSpc>
                <a:spcPct val="115000"/>
              </a:lnSpc>
              <a:spcBef>
                <a:spcPts val="0"/>
              </a:spcBef>
              <a:spcAft>
                <a:spcPts val="0"/>
              </a:spcAft>
              <a:buSzPts val="1400"/>
              <a:buFont typeface="Inria Sans Light"/>
              <a:buChar char="-"/>
            </a:pPr>
            <a:r>
              <a:rPr lang="en">
                <a:solidFill>
                  <a:schemeClr val="dk1"/>
                </a:solidFill>
                <a:latin typeface="Inria Sans Light"/>
                <a:ea typeface="Inria Sans Light"/>
                <a:cs typeface="Inria Sans Light"/>
                <a:sym typeface="Inria Sans Light"/>
              </a:rPr>
              <a:t>s</a:t>
            </a:r>
            <a:r>
              <a:rPr lang="en" baseline="-25000">
                <a:solidFill>
                  <a:schemeClr val="dk1"/>
                </a:solidFill>
                <a:latin typeface="Inria Sans Light"/>
                <a:ea typeface="Inria Sans Light"/>
                <a:cs typeface="Inria Sans Light"/>
                <a:sym typeface="Inria Sans Light"/>
              </a:rPr>
              <a:t>2</a:t>
            </a:r>
            <a:r>
              <a:rPr lang="en">
                <a:solidFill>
                  <a:schemeClr val="dk1"/>
                </a:solidFill>
                <a:latin typeface="Inria Sans Light"/>
                <a:ea typeface="Inria Sans Light"/>
                <a:cs typeface="Inria Sans Light"/>
                <a:sym typeface="Inria Sans Light"/>
              </a:rPr>
              <a:t> = ?</a:t>
            </a:r>
            <a:endParaRPr>
              <a:latin typeface="Inria Sans Light"/>
              <a:ea typeface="Inria Sans Light"/>
              <a:cs typeface="Inria Sans Light"/>
              <a:sym typeface="Inria Sans Light"/>
            </a:endParaRPr>
          </a:p>
        </p:txBody>
      </p:sp>
      <p:sp>
        <p:nvSpPr>
          <p:cNvPr id="195" name="Google Shape;195;p29"/>
          <p:cNvSpPr txBox="1"/>
          <p:nvPr/>
        </p:nvSpPr>
        <p:spPr>
          <a:xfrm>
            <a:off x="4493650" y="2882650"/>
            <a:ext cx="1628700" cy="127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Inria Sans Light"/>
                <a:ea typeface="Inria Sans Light"/>
                <a:cs typeface="Inria Sans Light"/>
                <a:sym typeface="Inria Sans Light"/>
              </a:rPr>
              <a:t>State 4:</a:t>
            </a:r>
            <a:endParaRPr>
              <a:solidFill>
                <a:schemeClr val="dk1"/>
              </a:solidFill>
              <a:latin typeface="Inria Sans Light"/>
              <a:ea typeface="Inria Sans Light"/>
              <a:cs typeface="Inria Sans Light"/>
              <a:sym typeface="Inria Sans Light"/>
            </a:endParaRPr>
          </a:p>
          <a:p>
            <a:pPr marL="457200" lvl="0" indent="-317500" algn="l" rtl="0">
              <a:lnSpc>
                <a:spcPct val="115000"/>
              </a:lnSpc>
              <a:spcBef>
                <a:spcPts val="0"/>
              </a:spcBef>
              <a:spcAft>
                <a:spcPts val="0"/>
              </a:spcAft>
              <a:buSzPts val="1400"/>
              <a:buFont typeface="Inria Sans Light"/>
              <a:buChar char="-"/>
            </a:pPr>
            <a:r>
              <a:rPr lang="en">
                <a:solidFill>
                  <a:schemeClr val="dk1"/>
                </a:solidFill>
                <a:latin typeface="Inria Sans Light"/>
                <a:ea typeface="Inria Sans Light"/>
                <a:cs typeface="Inria Sans Light"/>
                <a:sym typeface="Inria Sans Light"/>
              </a:rPr>
              <a:t>P</a:t>
            </a:r>
            <a:r>
              <a:rPr lang="en" baseline="-25000">
                <a:solidFill>
                  <a:schemeClr val="dk1"/>
                </a:solidFill>
                <a:latin typeface="Inria Sans Light"/>
                <a:ea typeface="Inria Sans Light"/>
                <a:cs typeface="Inria Sans Light"/>
                <a:sym typeface="Inria Sans Light"/>
              </a:rPr>
              <a:t>2 </a:t>
            </a:r>
            <a:r>
              <a:rPr lang="en">
                <a:solidFill>
                  <a:schemeClr val="dk1"/>
                </a:solidFill>
                <a:latin typeface="Inria Sans Light"/>
                <a:ea typeface="Inria Sans Light"/>
                <a:cs typeface="Inria Sans Light"/>
                <a:sym typeface="Inria Sans Light"/>
              </a:rPr>
              <a:t>= 0.14MPa </a:t>
            </a:r>
            <a:endParaRPr>
              <a:solidFill>
                <a:schemeClr val="dk1"/>
              </a:solidFill>
              <a:latin typeface="Inria Sans Light"/>
              <a:ea typeface="Inria Sans Light"/>
              <a:cs typeface="Inria Sans Light"/>
              <a:sym typeface="Inria Sans Light"/>
            </a:endParaRPr>
          </a:p>
          <a:p>
            <a:pPr marL="457200" lvl="0" indent="-317500" algn="l" rtl="0">
              <a:lnSpc>
                <a:spcPct val="115000"/>
              </a:lnSpc>
              <a:spcBef>
                <a:spcPts val="0"/>
              </a:spcBef>
              <a:spcAft>
                <a:spcPts val="0"/>
              </a:spcAft>
              <a:buSzPts val="1400"/>
              <a:buFont typeface="Inria Sans Light"/>
              <a:buChar char="-"/>
            </a:pPr>
            <a:r>
              <a:rPr lang="en">
                <a:solidFill>
                  <a:schemeClr val="dk1"/>
                </a:solidFill>
                <a:latin typeface="Inria Sans Light"/>
                <a:ea typeface="Inria Sans Light"/>
                <a:cs typeface="Inria Sans Light"/>
                <a:sym typeface="Inria Sans Light"/>
              </a:rPr>
              <a:t>T</a:t>
            </a:r>
            <a:r>
              <a:rPr lang="en" baseline="-25000">
                <a:solidFill>
                  <a:schemeClr val="dk1"/>
                </a:solidFill>
                <a:latin typeface="Inria Sans Light"/>
                <a:ea typeface="Inria Sans Light"/>
                <a:cs typeface="Inria Sans Light"/>
                <a:sym typeface="Inria Sans Light"/>
              </a:rPr>
              <a:t>4</a:t>
            </a:r>
            <a:r>
              <a:rPr lang="en">
                <a:solidFill>
                  <a:schemeClr val="dk1"/>
                </a:solidFill>
                <a:latin typeface="Inria Sans Light"/>
                <a:ea typeface="Inria Sans Light"/>
                <a:cs typeface="Inria Sans Light"/>
                <a:sym typeface="Inria Sans Light"/>
              </a:rPr>
              <a:t> = -18.80℃</a:t>
            </a:r>
            <a:endParaRPr>
              <a:solidFill>
                <a:schemeClr val="dk1"/>
              </a:solidFill>
              <a:latin typeface="Inria Sans Light"/>
              <a:ea typeface="Inria Sans Light"/>
              <a:cs typeface="Inria Sans Light"/>
              <a:sym typeface="Inria Sans Light"/>
            </a:endParaRPr>
          </a:p>
          <a:p>
            <a:pPr marL="457200" lvl="0" indent="-317500" algn="l" rtl="0">
              <a:lnSpc>
                <a:spcPct val="115000"/>
              </a:lnSpc>
              <a:spcBef>
                <a:spcPts val="0"/>
              </a:spcBef>
              <a:spcAft>
                <a:spcPts val="0"/>
              </a:spcAft>
              <a:buSzPts val="1400"/>
              <a:buFont typeface="Inria Sans Light"/>
              <a:buChar char="-"/>
            </a:pPr>
            <a:r>
              <a:rPr lang="en">
                <a:solidFill>
                  <a:schemeClr val="dk1"/>
                </a:solidFill>
                <a:latin typeface="Inria Sans Light"/>
                <a:ea typeface="Inria Sans Light"/>
                <a:cs typeface="Inria Sans Light"/>
                <a:sym typeface="Inria Sans Light"/>
              </a:rPr>
              <a:t>s</a:t>
            </a:r>
            <a:r>
              <a:rPr lang="en" baseline="-25000">
                <a:solidFill>
                  <a:schemeClr val="dk1"/>
                </a:solidFill>
                <a:latin typeface="Inria Sans Light"/>
                <a:ea typeface="Inria Sans Light"/>
                <a:cs typeface="Inria Sans Light"/>
                <a:sym typeface="Inria Sans Light"/>
              </a:rPr>
              <a:t>4</a:t>
            </a:r>
            <a:r>
              <a:rPr lang="en">
                <a:solidFill>
                  <a:schemeClr val="dk1"/>
                </a:solidFill>
                <a:latin typeface="Inria Sans Light"/>
                <a:ea typeface="Inria Sans Light"/>
                <a:cs typeface="Inria Sans Light"/>
                <a:sym typeface="Inria Sans Light"/>
              </a:rPr>
              <a:t> = ?</a:t>
            </a:r>
            <a:endParaRPr>
              <a:latin typeface="Inria Sans Light"/>
              <a:ea typeface="Inria Sans Light"/>
              <a:cs typeface="Inria Sans Light"/>
              <a:sym typeface="Inria Sans Light"/>
            </a:endParaRPr>
          </a:p>
        </p:txBody>
      </p:sp>
      <p:sp>
        <p:nvSpPr>
          <p:cNvPr id="196" name="Google Shape;196;p29"/>
          <p:cNvSpPr txBox="1"/>
          <p:nvPr/>
        </p:nvSpPr>
        <p:spPr>
          <a:xfrm>
            <a:off x="107150" y="1146575"/>
            <a:ext cx="1017900" cy="39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Inria Sans Light"/>
                <a:ea typeface="Inria Sans Light"/>
                <a:cs typeface="Inria Sans Light"/>
                <a:sym typeface="Inria Sans Light"/>
              </a:rPr>
              <a:t>Summary:</a:t>
            </a:r>
            <a:endParaRPr>
              <a:latin typeface="Inria Sans Light"/>
              <a:ea typeface="Inria Sans Light"/>
              <a:cs typeface="Inria Sans Light"/>
              <a:sym typeface="Inria Sans Light"/>
            </a:endParaRPr>
          </a:p>
          <a:p>
            <a:pPr marL="0" lvl="0" indent="0" algn="l" rtl="0">
              <a:spcBef>
                <a:spcPts val="0"/>
              </a:spcBef>
              <a:spcAft>
                <a:spcPts val="0"/>
              </a:spcAft>
              <a:buNone/>
            </a:pPr>
            <a:endParaRPr>
              <a:latin typeface="Inria Sans Light"/>
              <a:ea typeface="Inria Sans Light"/>
              <a:cs typeface="Inria Sans Light"/>
              <a:sym typeface="Inria Sans Light"/>
            </a:endParaRPr>
          </a:p>
        </p:txBody>
      </p:sp>
      <p:sp>
        <p:nvSpPr>
          <p:cNvPr id="197" name="Google Shape;197;p29"/>
          <p:cNvSpPr txBox="1"/>
          <p:nvPr/>
        </p:nvSpPr>
        <p:spPr>
          <a:xfrm>
            <a:off x="192875" y="1675025"/>
            <a:ext cx="16287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Inria Sans Light"/>
                <a:ea typeface="Inria Sans Light"/>
                <a:cs typeface="Inria Sans Light"/>
                <a:sym typeface="Inria Sans Light"/>
              </a:rPr>
              <a:t>1→2:</a:t>
            </a:r>
            <a:endParaRPr>
              <a:latin typeface="Inria Sans Light"/>
              <a:ea typeface="Inria Sans Light"/>
              <a:cs typeface="Inria Sans Light"/>
              <a:sym typeface="Inria Sans Light"/>
            </a:endParaRPr>
          </a:p>
        </p:txBody>
      </p:sp>
      <p:pic>
        <p:nvPicPr>
          <p:cNvPr id="198" name="Google Shape;198;p29"/>
          <p:cNvPicPr preferRelativeResize="0"/>
          <p:nvPr/>
        </p:nvPicPr>
        <p:blipFill>
          <a:blip r:embed="rId4">
            <a:alphaModFix/>
          </a:blip>
          <a:stretch>
            <a:fillRect/>
          </a:stretch>
        </p:blipFill>
        <p:spPr>
          <a:xfrm>
            <a:off x="655950" y="1695450"/>
            <a:ext cx="1943100" cy="371475"/>
          </a:xfrm>
          <a:prstGeom prst="rect">
            <a:avLst/>
          </a:prstGeom>
          <a:noFill/>
          <a:ln>
            <a:noFill/>
          </a:ln>
        </p:spPr>
      </p:pic>
      <p:sp>
        <p:nvSpPr>
          <p:cNvPr id="199" name="Google Shape;199;p29"/>
          <p:cNvSpPr txBox="1"/>
          <p:nvPr/>
        </p:nvSpPr>
        <p:spPr>
          <a:xfrm>
            <a:off x="192875" y="2219500"/>
            <a:ext cx="16287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Inria Sans Light"/>
                <a:ea typeface="Inria Sans Light"/>
                <a:cs typeface="Inria Sans Light"/>
                <a:sym typeface="Inria Sans Light"/>
              </a:rPr>
              <a:t>2→3:</a:t>
            </a:r>
            <a:endParaRPr>
              <a:latin typeface="Inria Sans Light"/>
              <a:ea typeface="Inria Sans Light"/>
              <a:cs typeface="Inria Sans Light"/>
              <a:sym typeface="Inria Sans Light"/>
            </a:endParaRPr>
          </a:p>
        </p:txBody>
      </p:sp>
      <p:pic>
        <p:nvPicPr>
          <p:cNvPr id="200" name="Google Shape;200;p29"/>
          <p:cNvPicPr preferRelativeResize="0"/>
          <p:nvPr/>
        </p:nvPicPr>
        <p:blipFill rotWithShape="1">
          <a:blip r:embed="rId5">
            <a:alphaModFix/>
          </a:blip>
          <a:srcRect l="3381"/>
          <a:stretch/>
        </p:blipFill>
        <p:spPr>
          <a:xfrm>
            <a:off x="707188" y="2219500"/>
            <a:ext cx="1840625" cy="409575"/>
          </a:xfrm>
          <a:prstGeom prst="rect">
            <a:avLst/>
          </a:prstGeom>
          <a:noFill/>
          <a:ln>
            <a:noFill/>
          </a:ln>
        </p:spPr>
      </p:pic>
      <p:sp>
        <p:nvSpPr>
          <p:cNvPr id="201" name="Google Shape;201;p29"/>
          <p:cNvSpPr txBox="1"/>
          <p:nvPr/>
        </p:nvSpPr>
        <p:spPr>
          <a:xfrm>
            <a:off x="192875" y="2781650"/>
            <a:ext cx="16287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Inria Sans Light"/>
                <a:ea typeface="Inria Sans Light"/>
                <a:cs typeface="Inria Sans Light"/>
                <a:sym typeface="Inria Sans Light"/>
              </a:rPr>
              <a:t>3→4:</a:t>
            </a:r>
            <a:endParaRPr>
              <a:latin typeface="Inria Sans Light"/>
              <a:ea typeface="Inria Sans Light"/>
              <a:cs typeface="Inria Sans Light"/>
              <a:sym typeface="Inria Sans Light"/>
            </a:endParaRPr>
          </a:p>
        </p:txBody>
      </p:sp>
      <p:pic>
        <p:nvPicPr>
          <p:cNvPr id="202" name="Google Shape;202;p29"/>
          <p:cNvPicPr preferRelativeResize="0"/>
          <p:nvPr/>
        </p:nvPicPr>
        <p:blipFill>
          <a:blip r:embed="rId6">
            <a:alphaModFix/>
          </a:blip>
          <a:stretch>
            <a:fillRect/>
          </a:stretch>
        </p:blipFill>
        <p:spPr>
          <a:xfrm>
            <a:off x="675000" y="2802150"/>
            <a:ext cx="790575" cy="333375"/>
          </a:xfrm>
          <a:prstGeom prst="rect">
            <a:avLst/>
          </a:prstGeom>
          <a:noFill/>
          <a:ln>
            <a:noFill/>
          </a:ln>
        </p:spPr>
      </p:pic>
      <p:sp>
        <p:nvSpPr>
          <p:cNvPr id="203" name="Google Shape;203;p29"/>
          <p:cNvSpPr txBox="1"/>
          <p:nvPr/>
        </p:nvSpPr>
        <p:spPr>
          <a:xfrm>
            <a:off x="192875" y="3305625"/>
            <a:ext cx="16287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Inria Sans Light"/>
                <a:ea typeface="Inria Sans Light"/>
                <a:cs typeface="Inria Sans Light"/>
                <a:sym typeface="Inria Sans Light"/>
              </a:rPr>
              <a:t>4→1:</a:t>
            </a:r>
            <a:endParaRPr>
              <a:latin typeface="Inria Sans Light"/>
              <a:ea typeface="Inria Sans Light"/>
              <a:cs typeface="Inria Sans Light"/>
              <a:sym typeface="Inria Sans Light"/>
            </a:endParaRPr>
          </a:p>
        </p:txBody>
      </p:sp>
      <p:pic>
        <p:nvPicPr>
          <p:cNvPr id="204" name="Google Shape;204;p29"/>
          <p:cNvPicPr preferRelativeResize="0"/>
          <p:nvPr/>
        </p:nvPicPr>
        <p:blipFill>
          <a:blip r:embed="rId7">
            <a:alphaModFix/>
          </a:blip>
          <a:stretch>
            <a:fillRect/>
          </a:stretch>
        </p:blipFill>
        <p:spPr>
          <a:xfrm>
            <a:off x="675000" y="3343800"/>
            <a:ext cx="1800225" cy="400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0"/>
          <p:cNvSpPr txBox="1">
            <a:spLocks noGrp="1"/>
          </p:cNvSpPr>
          <p:nvPr>
            <p:ph type="ctrTitle" idx="4294967295"/>
          </p:nvPr>
        </p:nvSpPr>
        <p:spPr>
          <a:xfrm>
            <a:off x="855300" y="476075"/>
            <a:ext cx="7433400" cy="1630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10000">
                <a:solidFill>
                  <a:srgbClr val="FFFFFF"/>
                </a:solidFill>
              </a:rPr>
              <a:t>Question 2</a:t>
            </a:r>
            <a:endParaRPr sz="10000">
              <a:solidFill>
                <a:srgbClr val="FFFFFF"/>
              </a:solidFill>
            </a:endParaRPr>
          </a:p>
        </p:txBody>
      </p:sp>
      <p:sp>
        <p:nvSpPr>
          <p:cNvPr id="210" name="Google Shape;210;p30"/>
          <p:cNvSpPr txBox="1"/>
          <p:nvPr/>
        </p:nvSpPr>
        <p:spPr>
          <a:xfrm>
            <a:off x="882600" y="2669400"/>
            <a:ext cx="7378800" cy="16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Inria Sans Light"/>
                <a:ea typeface="Inria Sans Light"/>
                <a:cs typeface="Inria Sans Light"/>
                <a:sym typeface="Inria Sans Light"/>
              </a:rPr>
              <a:t>Assuming that all components in the cycle </a:t>
            </a:r>
            <a:r>
              <a:rPr lang="en" sz="1800" b="1">
                <a:solidFill>
                  <a:srgbClr val="FFFFFF"/>
                </a:solidFill>
                <a:latin typeface="Inria Sans"/>
                <a:ea typeface="Inria Sans"/>
                <a:cs typeface="Inria Sans"/>
                <a:sym typeface="Inria Sans"/>
              </a:rPr>
              <a:t>that can be ideal</a:t>
            </a:r>
            <a:r>
              <a:rPr lang="en" sz="1800">
                <a:solidFill>
                  <a:srgbClr val="FFFFFF"/>
                </a:solidFill>
                <a:latin typeface="Inria Sans Light"/>
                <a:ea typeface="Inria Sans Light"/>
                <a:cs typeface="Inria Sans Light"/>
                <a:sym typeface="Inria Sans Light"/>
              </a:rPr>
              <a:t> are ideal, draw the T − s diagram for that cycle. Indicate on each segment of the cycle whether heat or work is being exchanged between the working fluid and its surrounding.</a:t>
            </a:r>
            <a:endParaRPr sz="1800">
              <a:solidFill>
                <a:srgbClr val="FFFFFF"/>
              </a:solidFill>
              <a:latin typeface="Inria Sans Light"/>
              <a:ea typeface="Inria Sans Light"/>
              <a:cs typeface="Inria Sans Light"/>
              <a:sym typeface="Inria Sans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Question 2</a:t>
            </a:r>
            <a:endParaRPr/>
          </a:p>
        </p:txBody>
      </p:sp>
      <p:sp>
        <p:nvSpPr>
          <p:cNvPr id="216" name="Google Shape;216;p31"/>
          <p:cNvSpPr txBox="1">
            <a:spLocks noGrp="1"/>
          </p:cNvSpPr>
          <p:nvPr>
            <p:ph type="body" idx="1"/>
          </p:nvPr>
        </p:nvSpPr>
        <p:spPr>
          <a:xfrm>
            <a:off x="855300" y="1506350"/>
            <a:ext cx="5087700" cy="3280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000"/>
              <a:t>The expansion valve cannot be isentropic because of free gas expansion! </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1100">
                <a:solidFill>
                  <a:srgbClr val="000000"/>
                </a:solidFill>
                <a:latin typeface="Inria Sans"/>
                <a:ea typeface="Inria Sans"/>
                <a:cs typeface="Inria Sans"/>
                <a:sym typeface="Inria Sans"/>
              </a:rPr>
              <a:t>State 1 → State 2</a:t>
            </a:r>
            <a:endParaRPr sz="1100">
              <a:solidFill>
                <a:srgbClr val="000000"/>
              </a:solidFill>
              <a:latin typeface="Inria Sans"/>
              <a:ea typeface="Inria Sans"/>
              <a:cs typeface="Inria Sans"/>
              <a:sym typeface="Inria Sans"/>
            </a:endParaRPr>
          </a:p>
          <a:p>
            <a:pPr marL="0" lvl="0" indent="0" algn="l" rtl="0">
              <a:spcBef>
                <a:spcPts val="0"/>
              </a:spcBef>
              <a:spcAft>
                <a:spcPts val="0"/>
              </a:spcAft>
              <a:buNone/>
            </a:pPr>
            <a:r>
              <a:rPr lang="en" sz="1100">
                <a:solidFill>
                  <a:srgbClr val="000000"/>
                </a:solidFill>
                <a:latin typeface="Inria Sans"/>
                <a:ea typeface="Inria Sans"/>
                <a:cs typeface="Inria Sans"/>
                <a:sym typeface="Inria Sans"/>
              </a:rPr>
              <a:t>No heat exchanges, work is being added to working fluid from surroundings</a:t>
            </a:r>
            <a:endParaRPr sz="1100">
              <a:solidFill>
                <a:srgbClr val="000000"/>
              </a:solidFill>
              <a:latin typeface="Inria Sans"/>
              <a:ea typeface="Inria Sans"/>
              <a:cs typeface="Inria Sans"/>
              <a:sym typeface="Inria Sans"/>
            </a:endParaRPr>
          </a:p>
          <a:p>
            <a:pPr marL="0" lvl="0" indent="0" algn="l" rtl="0">
              <a:spcBef>
                <a:spcPts val="0"/>
              </a:spcBef>
              <a:spcAft>
                <a:spcPts val="0"/>
              </a:spcAft>
              <a:buNone/>
            </a:pPr>
            <a:endParaRPr sz="1400" b="1">
              <a:solidFill>
                <a:srgbClr val="000000"/>
              </a:solidFill>
              <a:latin typeface="Inria Sans"/>
              <a:ea typeface="Inria Sans"/>
              <a:cs typeface="Inria Sans"/>
              <a:sym typeface="Inria Sans"/>
            </a:endParaRPr>
          </a:p>
          <a:p>
            <a:pPr marL="0" lvl="0" indent="0" algn="l" rtl="0">
              <a:spcBef>
                <a:spcPts val="0"/>
              </a:spcBef>
              <a:spcAft>
                <a:spcPts val="0"/>
              </a:spcAft>
              <a:buNone/>
            </a:pPr>
            <a:r>
              <a:rPr lang="en" sz="1100">
                <a:solidFill>
                  <a:srgbClr val="000000"/>
                </a:solidFill>
                <a:latin typeface="Inria Sans"/>
                <a:ea typeface="Inria Sans"/>
                <a:cs typeface="Inria Sans"/>
                <a:sym typeface="Inria Sans"/>
              </a:rPr>
              <a:t>State 2 → State 3</a:t>
            </a:r>
            <a:endParaRPr sz="1100">
              <a:solidFill>
                <a:srgbClr val="000000"/>
              </a:solidFill>
              <a:latin typeface="Inria Sans"/>
              <a:ea typeface="Inria Sans"/>
              <a:cs typeface="Inria Sans"/>
              <a:sym typeface="Inria Sans"/>
            </a:endParaRPr>
          </a:p>
          <a:p>
            <a:pPr marL="0" lvl="0" indent="0" algn="l" rtl="0">
              <a:spcBef>
                <a:spcPts val="0"/>
              </a:spcBef>
              <a:spcAft>
                <a:spcPts val="0"/>
              </a:spcAft>
              <a:buNone/>
            </a:pPr>
            <a:r>
              <a:rPr lang="en" sz="1100">
                <a:solidFill>
                  <a:srgbClr val="000000"/>
                </a:solidFill>
                <a:latin typeface="Inria Sans"/>
                <a:ea typeface="Inria Sans"/>
                <a:cs typeface="Inria Sans"/>
                <a:sym typeface="Inria Sans"/>
              </a:rPr>
              <a:t>Heat is being added to the surroundings from the working fluid, no work exchanges</a:t>
            </a:r>
            <a:endParaRPr sz="1100">
              <a:solidFill>
                <a:srgbClr val="000000"/>
              </a:solidFill>
              <a:latin typeface="Inria Sans"/>
              <a:ea typeface="Inria Sans"/>
              <a:cs typeface="Inria Sans"/>
              <a:sym typeface="Inria Sans"/>
            </a:endParaRPr>
          </a:p>
          <a:p>
            <a:pPr marL="0" lvl="0" indent="0" algn="l" rtl="0">
              <a:spcBef>
                <a:spcPts val="0"/>
              </a:spcBef>
              <a:spcAft>
                <a:spcPts val="0"/>
              </a:spcAft>
              <a:buNone/>
            </a:pPr>
            <a:endParaRPr sz="1400" b="1">
              <a:solidFill>
                <a:srgbClr val="000000"/>
              </a:solidFill>
              <a:latin typeface="Inria Sans"/>
              <a:ea typeface="Inria Sans"/>
              <a:cs typeface="Inria Sans"/>
              <a:sym typeface="Inria Sans"/>
            </a:endParaRPr>
          </a:p>
          <a:p>
            <a:pPr marL="0" lvl="0" indent="0" algn="l" rtl="0">
              <a:spcBef>
                <a:spcPts val="0"/>
              </a:spcBef>
              <a:spcAft>
                <a:spcPts val="0"/>
              </a:spcAft>
              <a:buNone/>
            </a:pPr>
            <a:r>
              <a:rPr lang="en" sz="1100">
                <a:solidFill>
                  <a:srgbClr val="000000"/>
                </a:solidFill>
                <a:latin typeface="Inria Sans"/>
                <a:ea typeface="Inria Sans"/>
                <a:cs typeface="Inria Sans"/>
                <a:sym typeface="Inria Sans"/>
              </a:rPr>
              <a:t>State 3 → State 4</a:t>
            </a:r>
            <a:endParaRPr sz="1100">
              <a:solidFill>
                <a:srgbClr val="000000"/>
              </a:solidFill>
              <a:latin typeface="Inria Sans"/>
              <a:ea typeface="Inria Sans"/>
              <a:cs typeface="Inria Sans"/>
              <a:sym typeface="Inria Sans"/>
            </a:endParaRPr>
          </a:p>
          <a:p>
            <a:pPr marL="0" lvl="0" indent="0" algn="l" rtl="0">
              <a:spcBef>
                <a:spcPts val="0"/>
              </a:spcBef>
              <a:spcAft>
                <a:spcPts val="0"/>
              </a:spcAft>
              <a:buNone/>
            </a:pPr>
            <a:r>
              <a:rPr lang="en" sz="1100">
                <a:solidFill>
                  <a:srgbClr val="000000"/>
                </a:solidFill>
                <a:latin typeface="Inria Sans"/>
                <a:ea typeface="Inria Sans"/>
                <a:cs typeface="Inria Sans"/>
                <a:sym typeface="Inria Sans"/>
              </a:rPr>
              <a:t>No heat exchanges, no work exchanges</a:t>
            </a:r>
            <a:endParaRPr sz="1100">
              <a:solidFill>
                <a:srgbClr val="000000"/>
              </a:solidFill>
              <a:latin typeface="Inria Sans"/>
              <a:ea typeface="Inria Sans"/>
              <a:cs typeface="Inria Sans"/>
              <a:sym typeface="Inria Sans"/>
            </a:endParaRPr>
          </a:p>
          <a:p>
            <a:pPr marL="0" lvl="0" indent="0" algn="l" rtl="0">
              <a:spcBef>
                <a:spcPts val="0"/>
              </a:spcBef>
              <a:spcAft>
                <a:spcPts val="0"/>
              </a:spcAft>
              <a:buNone/>
            </a:pPr>
            <a:endParaRPr sz="1400" b="1">
              <a:solidFill>
                <a:srgbClr val="000000"/>
              </a:solidFill>
              <a:latin typeface="Inria Sans"/>
              <a:ea typeface="Inria Sans"/>
              <a:cs typeface="Inria Sans"/>
              <a:sym typeface="Inria Sans"/>
            </a:endParaRPr>
          </a:p>
          <a:p>
            <a:pPr marL="0" lvl="0" indent="0" algn="l" rtl="0">
              <a:spcBef>
                <a:spcPts val="0"/>
              </a:spcBef>
              <a:spcAft>
                <a:spcPts val="0"/>
              </a:spcAft>
              <a:buNone/>
            </a:pPr>
            <a:r>
              <a:rPr lang="en" sz="1100">
                <a:solidFill>
                  <a:srgbClr val="000000"/>
                </a:solidFill>
                <a:latin typeface="Inria Sans"/>
                <a:ea typeface="Inria Sans"/>
                <a:cs typeface="Inria Sans"/>
                <a:sym typeface="Inria Sans"/>
              </a:rPr>
              <a:t>State 4 → State 1</a:t>
            </a:r>
            <a:endParaRPr sz="1100">
              <a:solidFill>
                <a:srgbClr val="000000"/>
              </a:solidFill>
              <a:latin typeface="Inria Sans"/>
              <a:ea typeface="Inria Sans"/>
              <a:cs typeface="Inria Sans"/>
              <a:sym typeface="Inria Sans"/>
            </a:endParaRPr>
          </a:p>
          <a:p>
            <a:pPr marL="0" lvl="0" indent="0" algn="l" rtl="0">
              <a:spcBef>
                <a:spcPts val="0"/>
              </a:spcBef>
              <a:spcAft>
                <a:spcPts val="0"/>
              </a:spcAft>
              <a:buNone/>
            </a:pPr>
            <a:r>
              <a:rPr lang="en" sz="1100">
                <a:solidFill>
                  <a:srgbClr val="000000"/>
                </a:solidFill>
                <a:latin typeface="Inria Sans"/>
                <a:ea typeface="Inria Sans"/>
                <a:cs typeface="Inria Sans"/>
                <a:sym typeface="Inria Sans"/>
              </a:rPr>
              <a:t>Heat is being added to the working fluid from the surroundings, no work exchanges</a:t>
            </a:r>
            <a:endParaRPr sz="2000"/>
          </a:p>
        </p:txBody>
      </p:sp>
      <p:pic>
        <p:nvPicPr>
          <p:cNvPr id="217" name="Google Shape;217;p31"/>
          <p:cNvPicPr preferRelativeResize="0"/>
          <p:nvPr/>
        </p:nvPicPr>
        <p:blipFill>
          <a:blip r:embed="rId3">
            <a:alphaModFix/>
          </a:blip>
          <a:stretch>
            <a:fillRect/>
          </a:stretch>
        </p:blipFill>
        <p:spPr>
          <a:xfrm>
            <a:off x="6064350" y="0"/>
            <a:ext cx="3079651"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
        <p:nvSpPr>
          <p:cNvPr id="223" name="Google Shape;223;p32"/>
          <p:cNvSpPr txBox="1">
            <a:spLocks noGrp="1"/>
          </p:cNvSpPr>
          <p:nvPr>
            <p:ph type="body" idx="1"/>
          </p:nvPr>
        </p:nvSpPr>
        <p:spPr>
          <a:xfrm>
            <a:off x="855300" y="1506347"/>
            <a:ext cx="7433400" cy="303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224" name="Google Shape;224;p32"/>
          <p:cNvPicPr preferRelativeResize="0"/>
          <p:nvPr/>
        </p:nvPicPr>
        <p:blipFill>
          <a:blip r:embed="rId3">
            <a:alphaModFix/>
          </a:blip>
          <a:stretch>
            <a:fillRect/>
          </a:stretch>
        </p:blipFill>
        <p:spPr>
          <a:xfrm>
            <a:off x="352050" y="0"/>
            <a:ext cx="8439886" cy="5143500"/>
          </a:xfrm>
          <a:prstGeom prst="rect">
            <a:avLst/>
          </a:prstGeom>
          <a:noFill/>
          <a:ln>
            <a:noFill/>
          </a:ln>
        </p:spPr>
      </p:pic>
      <p:sp>
        <p:nvSpPr>
          <p:cNvPr id="225" name="Google Shape;225;p32"/>
          <p:cNvSpPr txBox="1"/>
          <p:nvPr/>
        </p:nvSpPr>
        <p:spPr>
          <a:xfrm>
            <a:off x="535775" y="4221950"/>
            <a:ext cx="1575000" cy="56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Inria Sans Light"/>
                <a:ea typeface="Inria Sans Light"/>
                <a:cs typeface="Inria Sans Light"/>
                <a:sym typeface="Inria Sans Light"/>
              </a:rPr>
              <a:t>Found/calculated later on.</a:t>
            </a:r>
            <a:endParaRPr>
              <a:solidFill>
                <a:srgbClr val="FF0000"/>
              </a:solidFill>
              <a:latin typeface="Inria Sans Light"/>
              <a:ea typeface="Inria Sans Light"/>
              <a:cs typeface="Inria Sans Light"/>
              <a:sym typeface="Inria Sans Light"/>
            </a:endParaRPr>
          </a:p>
        </p:txBody>
      </p:sp>
      <p:sp>
        <p:nvSpPr>
          <p:cNvPr id="226" name="Google Shape;226;p32"/>
          <p:cNvSpPr txBox="1"/>
          <p:nvPr/>
        </p:nvSpPr>
        <p:spPr>
          <a:xfrm>
            <a:off x="855300" y="836000"/>
            <a:ext cx="278700" cy="24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Inria Sans Light"/>
                <a:ea typeface="Inria Sans Light"/>
                <a:cs typeface="Inria Sans Light"/>
                <a:sym typeface="Inria Sans Light"/>
              </a:rPr>
              <a:t>*</a:t>
            </a:r>
            <a:endParaRPr>
              <a:solidFill>
                <a:srgbClr val="FF0000"/>
              </a:solidFill>
              <a:latin typeface="Inria Sans Light"/>
              <a:ea typeface="Inria Sans Light"/>
              <a:cs typeface="Inria Sans Light"/>
              <a:sym typeface="Inria Sans Light"/>
            </a:endParaRPr>
          </a:p>
        </p:txBody>
      </p:sp>
      <p:sp>
        <p:nvSpPr>
          <p:cNvPr id="227" name="Google Shape;227;p32"/>
          <p:cNvSpPr txBox="1"/>
          <p:nvPr/>
        </p:nvSpPr>
        <p:spPr>
          <a:xfrm>
            <a:off x="6900875" y="2196700"/>
            <a:ext cx="1617900" cy="12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Inria Sans Light"/>
                <a:ea typeface="Inria Sans Light"/>
                <a:cs typeface="Inria Sans Light"/>
                <a:sym typeface="Inria Sans Light"/>
              </a:rPr>
              <a:t>System: R-134a</a:t>
            </a:r>
            <a:endParaRPr>
              <a:latin typeface="Inria Sans Light"/>
              <a:ea typeface="Inria Sans Light"/>
              <a:cs typeface="Inria Sans Light"/>
              <a:sym typeface="Inria Sans Light"/>
            </a:endParaRPr>
          </a:p>
          <a:p>
            <a:pPr marL="0" lvl="0" indent="0" algn="l" rtl="0">
              <a:spcBef>
                <a:spcPts val="0"/>
              </a:spcBef>
              <a:spcAft>
                <a:spcPts val="0"/>
              </a:spcAft>
              <a:buNone/>
            </a:pPr>
            <a:r>
              <a:rPr lang="en">
                <a:latin typeface="Inria Sans Light"/>
                <a:ea typeface="Inria Sans Light"/>
                <a:cs typeface="Inria Sans Light"/>
                <a:sym typeface="Inria Sans Light"/>
              </a:rPr>
              <a:t>1→2: 	Q = 0, W &gt; 0</a:t>
            </a:r>
            <a:endParaRPr>
              <a:latin typeface="Inria Sans Light"/>
              <a:ea typeface="Inria Sans Light"/>
              <a:cs typeface="Inria Sans Light"/>
              <a:sym typeface="Inria Sans Light"/>
            </a:endParaRPr>
          </a:p>
          <a:p>
            <a:pPr marL="0" lvl="0" indent="0" algn="l" rtl="0">
              <a:spcBef>
                <a:spcPts val="0"/>
              </a:spcBef>
              <a:spcAft>
                <a:spcPts val="0"/>
              </a:spcAft>
              <a:buNone/>
            </a:pPr>
            <a:r>
              <a:rPr lang="en">
                <a:latin typeface="Inria Sans Light"/>
                <a:ea typeface="Inria Sans Light"/>
                <a:cs typeface="Inria Sans Light"/>
                <a:sym typeface="Inria Sans Light"/>
              </a:rPr>
              <a:t>2→3:  	Q &lt; 0, W = 0</a:t>
            </a:r>
            <a:endParaRPr>
              <a:latin typeface="Inria Sans Light"/>
              <a:ea typeface="Inria Sans Light"/>
              <a:cs typeface="Inria Sans Light"/>
              <a:sym typeface="Inria Sans Light"/>
            </a:endParaRPr>
          </a:p>
          <a:p>
            <a:pPr marL="0" lvl="0" indent="0" algn="l" rtl="0">
              <a:spcBef>
                <a:spcPts val="0"/>
              </a:spcBef>
              <a:spcAft>
                <a:spcPts val="0"/>
              </a:spcAft>
              <a:buNone/>
            </a:pPr>
            <a:r>
              <a:rPr lang="en">
                <a:latin typeface="Inria Sans Light"/>
                <a:ea typeface="Inria Sans Light"/>
                <a:cs typeface="Inria Sans Light"/>
                <a:sym typeface="Inria Sans Light"/>
              </a:rPr>
              <a:t>3→4: 	Q = 0, W = 0</a:t>
            </a:r>
            <a:endParaRPr>
              <a:latin typeface="Inria Sans Light"/>
              <a:ea typeface="Inria Sans Light"/>
              <a:cs typeface="Inria Sans Light"/>
              <a:sym typeface="Inria Sans Light"/>
            </a:endParaRPr>
          </a:p>
          <a:p>
            <a:pPr marL="0" lvl="0" indent="0" algn="l" rtl="0">
              <a:spcBef>
                <a:spcPts val="0"/>
              </a:spcBef>
              <a:spcAft>
                <a:spcPts val="0"/>
              </a:spcAft>
              <a:buNone/>
            </a:pPr>
            <a:r>
              <a:rPr lang="en">
                <a:latin typeface="Inria Sans Light"/>
                <a:ea typeface="Inria Sans Light"/>
                <a:cs typeface="Inria Sans Light"/>
                <a:sym typeface="Inria Sans Light"/>
              </a:rPr>
              <a:t>4→1: 	Q &gt; 0, W = 0</a:t>
            </a:r>
            <a:endParaRPr>
              <a:latin typeface="Inria Sans Light"/>
              <a:ea typeface="Inria Sans Light"/>
              <a:cs typeface="Inria Sans Light"/>
              <a:sym typeface="Inria San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Refrigeration Cycles</a:t>
            </a:r>
            <a:endParaRPr/>
          </a:p>
        </p:txBody>
      </p:sp>
      <p:sp>
        <p:nvSpPr>
          <p:cNvPr id="72" name="Google Shape;72;p15"/>
          <p:cNvSpPr txBox="1">
            <a:spLocks noGrp="1"/>
          </p:cNvSpPr>
          <p:nvPr>
            <p:ph type="body" idx="1"/>
          </p:nvPr>
        </p:nvSpPr>
        <p:spPr>
          <a:xfrm>
            <a:off x="855300" y="1506347"/>
            <a:ext cx="7433400" cy="303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Extremely common in the world for obvious reasons</a:t>
            </a:r>
            <a:endParaRPr/>
          </a:p>
          <a:p>
            <a:pPr marL="0" lvl="0" indent="0" algn="l" rtl="0">
              <a:spcBef>
                <a:spcPts val="0"/>
              </a:spcBef>
              <a:spcAft>
                <a:spcPts val="0"/>
              </a:spcAft>
              <a:buNone/>
            </a:pPr>
            <a:r>
              <a:rPr lang="en"/>
              <a:t>Four types common types of refrigeration cycles being used in the world:</a:t>
            </a:r>
            <a:endParaRPr/>
          </a:p>
          <a:p>
            <a:pPr marL="457200" lvl="0" indent="-381000" algn="l" rtl="0">
              <a:spcBef>
                <a:spcPts val="0"/>
              </a:spcBef>
              <a:spcAft>
                <a:spcPts val="0"/>
              </a:spcAft>
              <a:buClr>
                <a:srgbClr val="000000"/>
              </a:buClr>
              <a:buSzPts val="2400"/>
              <a:buChar char="-"/>
            </a:pPr>
            <a:r>
              <a:rPr lang="en"/>
              <a:t>Vapor Compression (Mechanical Compression)</a:t>
            </a:r>
            <a:endParaRPr/>
          </a:p>
          <a:p>
            <a:pPr marL="457200" lvl="0" indent="-381000" algn="l" rtl="0">
              <a:spcBef>
                <a:spcPts val="0"/>
              </a:spcBef>
              <a:spcAft>
                <a:spcPts val="0"/>
              </a:spcAft>
              <a:buClr>
                <a:srgbClr val="000000"/>
              </a:buClr>
              <a:buSzPts val="2400"/>
              <a:buChar char="-"/>
            </a:pPr>
            <a:r>
              <a:rPr lang="en"/>
              <a:t>Vapor Absorption </a:t>
            </a:r>
            <a:endParaRPr/>
          </a:p>
          <a:p>
            <a:pPr marL="457200" lvl="0" indent="-381000" algn="l" rtl="0">
              <a:spcBef>
                <a:spcPts val="0"/>
              </a:spcBef>
              <a:spcAft>
                <a:spcPts val="0"/>
              </a:spcAft>
              <a:buClr>
                <a:srgbClr val="000000"/>
              </a:buClr>
              <a:buSzPts val="2400"/>
              <a:buChar char="-"/>
            </a:pPr>
            <a:r>
              <a:rPr lang="en"/>
              <a:t>Evaporative Cooling</a:t>
            </a:r>
            <a:endParaRPr/>
          </a:p>
          <a:p>
            <a:pPr marL="457200" lvl="0" indent="-381000" algn="l" rtl="0">
              <a:spcBef>
                <a:spcPts val="0"/>
              </a:spcBef>
              <a:spcAft>
                <a:spcPts val="0"/>
              </a:spcAft>
              <a:buClr>
                <a:srgbClr val="000000"/>
              </a:buClr>
              <a:buSzPts val="2400"/>
              <a:buChar char="-"/>
            </a:pPr>
            <a:r>
              <a:rPr lang="en"/>
              <a:t>Thermoelectric Refrigeration</a:t>
            </a:r>
            <a:endParaRPr/>
          </a:p>
        </p:txBody>
      </p:sp>
      <p:sp>
        <p:nvSpPr>
          <p:cNvPr id="73" name="Google Shape;73;p15"/>
          <p:cNvSpPr txBox="1"/>
          <p:nvPr/>
        </p:nvSpPr>
        <p:spPr>
          <a:xfrm>
            <a:off x="102150" y="4814300"/>
            <a:ext cx="8939700" cy="28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Inria Sans Light"/>
                <a:ea typeface="Inria Sans Light"/>
                <a:cs typeface="Inria Sans Light"/>
                <a:sym typeface="Inria Sans Light"/>
              </a:rPr>
              <a:t>Source: https://www.rsi.edu/blog/hvacr/four-types-refrigeration-systems-need-know/</a:t>
            </a:r>
            <a:endParaRPr>
              <a:latin typeface="Inria Sans Light"/>
              <a:ea typeface="Inria Sans Light"/>
              <a:cs typeface="Inria Sans Light"/>
              <a:sym typeface="Inria Sans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3"/>
          <p:cNvSpPr txBox="1">
            <a:spLocks noGrp="1"/>
          </p:cNvSpPr>
          <p:nvPr>
            <p:ph type="ctrTitle" idx="4294967295"/>
          </p:nvPr>
        </p:nvSpPr>
        <p:spPr>
          <a:xfrm>
            <a:off x="855300" y="476075"/>
            <a:ext cx="7433400" cy="1630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10000">
                <a:solidFill>
                  <a:srgbClr val="FFFFFF"/>
                </a:solidFill>
              </a:rPr>
              <a:t>Question 3</a:t>
            </a:r>
            <a:endParaRPr sz="10000">
              <a:solidFill>
                <a:srgbClr val="FFFFFF"/>
              </a:solidFill>
            </a:endParaRPr>
          </a:p>
        </p:txBody>
      </p:sp>
      <p:sp>
        <p:nvSpPr>
          <p:cNvPr id="233" name="Google Shape;233;p33"/>
          <p:cNvSpPr txBox="1"/>
          <p:nvPr/>
        </p:nvSpPr>
        <p:spPr>
          <a:xfrm>
            <a:off x="882600" y="2669400"/>
            <a:ext cx="7378800" cy="16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Inria Sans Light"/>
                <a:ea typeface="Inria Sans Light"/>
                <a:cs typeface="Inria Sans Light"/>
                <a:sym typeface="Inria Sans Light"/>
              </a:rPr>
              <a:t>How does the T − s diagram change if we can no longer assume the compressor and the expansion valve to be ideal?</a:t>
            </a:r>
            <a:endParaRPr sz="1800">
              <a:solidFill>
                <a:srgbClr val="FFFFFF"/>
              </a:solidFill>
              <a:latin typeface="Inria Sans Light"/>
              <a:ea typeface="Inria Sans Light"/>
              <a:cs typeface="Inria Sans Light"/>
              <a:sym typeface="Inria Sans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4"/>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Question 3</a:t>
            </a:r>
            <a:endParaRPr/>
          </a:p>
        </p:txBody>
      </p:sp>
      <p:sp>
        <p:nvSpPr>
          <p:cNvPr id="239" name="Google Shape;239;p34"/>
          <p:cNvSpPr txBox="1">
            <a:spLocks noGrp="1"/>
          </p:cNvSpPr>
          <p:nvPr>
            <p:ph type="body" idx="1"/>
          </p:nvPr>
        </p:nvSpPr>
        <p:spPr>
          <a:xfrm>
            <a:off x="855300" y="1506350"/>
            <a:ext cx="5087700" cy="3280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000"/>
              <a:t>Heat Exchangers would remain the same</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Compressor would not be isentropic; entropy would increase and T-s diagram from 1→2 is no longer vertical</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Expansion valve would have greater increase in entropy and so the process line would have more “horizontal” to it</a:t>
            </a:r>
            <a:endParaRPr sz="2000"/>
          </a:p>
        </p:txBody>
      </p:sp>
      <p:pic>
        <p:nvPicPr>
          <p:cNvPr id="240" name="Google Shape;240;p34"/>
          <p:cNvPicPr preferRelativeResize="0"/>
          <p:nvPr/>
        </p:nvPicPr>
        <p:blipFill>
          <a:blip r:embed="rId3">
            <a:alphaModFix/>
          </a:blip>
          <a:stretch>
            <a:fillRect/>
          </a:stretch>
        </p:blipFill>
        <p:spPr>
          <a:xfrm>
            <a:off x="6064350" y="0"/>
            <a:ext cx="3079651"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35"/>
          <p:cNvPicPr preferRelativeResize="0"/>
          <p:nvPr/>
        </p:nvPicPr>
        <p:blipFill>
          <a:blip r:embed="rId3">
            <a:alphaModFix/>
          </a:blip>
          <a:stretch>
            <a:fillRect/>
          </a:stretch>
        </p:blipFill>
        <p:spPr>
          <a:xfrm>
            <a:off x="519550" y="0"/>
            <a:ext cx="8104910" cy="5143500"/>
          </a:xfrm>
          <a:prstGeom prst="rect">
            <a:avLst/>
          </a:prstGeom>
          <a:noFill/>
          <a:ln>
            <a:noFill/>
          </a:ln>
        </p:spPr>
      </p:pic>
      <p:sp>
        <p:nvSpPr>
          <p:cNvPr id="246" name="Google Shape;246;p35"/>
          <p:cNvSpPr txBox="1"/>
          <p:nvPr/>
        </p:nvSpPr>
        <p:spPr>
          <a:xfrm>
            <a:off x="535775" y="4221950"/>
            <a:ext cx="1575000" cy="56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Inria Sans Light"/>
                <a:ea typeface="Inria Sans Light"/>
                <a:cs typeface="Inria Sans Light"/>
                <a:sym typeface="Inria Sans Light"/>
              </a:rPr>
              <a:t>Found/calculated later on.</a:t>
            </a:r>
            <a:endParaRPr>
              <a:solidFill>
                <a:srgbClr val="FF0000"/>
              </a:solidFill>
              <a:latin typeface="Inria Sans Light"/>
              <a:ea typeface="Inria Sans Light"/>
              <a:cs typeface="Inria Sans Light"/>
              <a:sym typeface="Inria Sans Light"/>
            </a:endParaRPr>
          </a:p>
        </p:txBody>
      </p:sp>
      <p:sp>
        <p:nvSpPr>
          <p:cNvPr id="247" name="Google Shape;247;p35"/>
          <p:cNvSpPr txBox="1"/>
          <p:nvPr/>
        </p:nvSpPr>
        <p:spPr>
          <a:xfrm>
            <a:off x="1007275" y="720275"/>
            <a:ext cx="278700" cy="24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Inria Sans Light"/>
                <a:ea typeface="Inria Sans Light"/>
                <a:cs typeface="Inria Sans Light"/>
                <a:sym typeface="Inria Sans Light"/>
              </a:rPr>
              <a:t>*</a:t>
            </a:r>
            <a:endParaRPr>
              <a:solidFill>
                <a:srgbClr val="FF0000"/>
              </a:solidFill>
              <a:latin typeface="Inria Sans Light"/>
              <a:ea typeface="Inria Sans Light"/>
              <a:cs typeface="Inria Sans Light"/>
              <a:sym typeface="Inria Sans Light"/>
            </a:endParaRPr>
          </a:p>
        </p:txBody>
      </p:sp>
      <p:sp>
        <p:nvSpPr>
          <p:cNvPr id="248" name="Google Shape;248;p35"/>
          <p:cNvSpPr txBox="1"/>
          <p:nvPr/>
        </p:nvSpPr>
        <p:spPr>
          <a:xfrm>
            <a:off x="5590000" y="4117150"/>
            <a:ext cx="278700" cy="24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Inria Sans Light"/>
                <a:ea typeface="Inria Sans Light"/>
                <a:cs typeface="Inria Sans Light"/>
                <a:sym typeface="Inria Sans Light"/>
              </a:rPr>
              <a:t>*</a:t>
            </a:r>
            <a:endParaRPr>
              <a:solidFill>
                <a:srgbClr val="FF0000"/>
              </a:solidFill>
              <a:latin typeface="Inria Sans Light"/>
              <a:ea typeface="Inria Sans Light"/>
              <a:cs typeface="Inria Sans Light"/>
              <a:sym typeface="Inria Sans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6"/>
          <p:cNvSpPr txBox="1">
            <a:spLocks noGrp="1"/>
          </p:cNvSpPr>
          <p:nvPr>
            <p:ph type="ctrTitle" idx="4294967295"/>
          </p:nvPr>
        </p:nvSpPr>
        <p:spPr>
          <a:xfrm>
            <a:off x="855300" y="476075"/>
            <a:ext cx="7433400" cy="1630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10000">
                <a:solidFill>
                  <a:srgbClr val="FFFFFF"/>
                </a:solidFill>
              </a:rPr>
              <a:t>Question 4</a:t>
            </a:r>
            <a:endParaRPr sz="10000">
              <a:solidFill>
                <a:srgbClr val="FFFFFF"/>
              </a:solidFill>
            </a:endParaRPr>
          </a:p>
        </p:txBody>
      </p:sp>
      <p:sp>
        <p:nvSpPr>
          <p:cNvPr id="254" name="Google Shape;254;p36"/>
          <p:cNvSpPr txBox="1"/>
          <p:nvPr/>
        </p:nvSpPr>
        <p:spPr>
          <a:xfrm>
            <a:off x="882600" y="2669400"/>
            <a:ext cx="7378800" cy="16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Inria Sans Light"/>
                <a:ea typeface="Inria Sans Light"/>
                <a:cs typeface="Inria Sans Light"/>
                <a:sym typeface="Inria Sans Light"/>
              </a:rPr>
              <a:t>Assume that the valve is still ideal, but the compressor has an isentropic efficiency of 92%. What is the power required to run this cycle? How much heat is extracted from the cold space? </a:t>
            </a:r>
            <a:endParaRPr sz="1800">
              <a:solidFill>
                <a:srgbClr val="FFFFFF"/>
              </a:solidFill>
              <a:latin typeface="Inria Sans Light"/>
              <a:ea typeface="Inria Sans Light"/>
              <a:cs typeface="Inria Sans Light"/>
              <a:sym typeface="Inria Sans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7"/>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Question 4 </a:t>
            </a:r>
            <a:endParaRPr/>
          </a:p>
        </p:txBody>
      </p:sp>
      <p:sp>
        <p:nvSpPr>
          <p:cNvPr id="260" name="Google Shape;260;p37"/>
          <p:cNvSpPr txBox="1">
            <a:spLocks noGrp="1"/>
          </p:cNvSpPr>
          <p:nvPr>
            <p:ph type="body" idx="1"/>
          </p:nvPr>
        </p:nvSpPr>
        <p:spPr>
          <a:xfrm>
            <a:off x="855300" y="1281300"/>
            <a:ext cx="4834800" cy="3658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600"/>
              <a:t>Analyze using First Law for the entire cycle:</a:t>
            </a:r>
            <a:endParaRPr sz="1600" baseline="-25000"/>
          </a:p>
          <a:p>
            <a:pPr marL="0" lvl="0" indent="0" algn="l" rtl="0">
              <a:spcBef>
                <a:spcPts val="0"/>
              </a:spcBef>
              <a:spcAft>
                <a:spcPts val="0"/>
              </a:spcAft>
              <a:buNone/>
            </a:pPr>
            <a:r>
              <a:rPr lang="en" sz="1600"/>
              <a:t> </a:t>
            </a: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Recall that </a:t>
            </a:r>
            <a:endParaRPr sz="1600"/>
          </a:p>
          <a:p>
            <a:pPr marL="0" lvl="0" indent="0" algn="l" rtl="0">
              <a:spcBef>
                <a:spcPts val="0"/>
              </a:spcBef>
              <a:spcAft>
                <a:spcPts val="0"/>
              </a:spcAft>
              <a:buNone/>
            </a:pPr>
            <a:r>
              <a:rPr lang="en" sz="1600"/>
              <a:t>We know h</a:t>
            </a:r>
            <a:r>
              <a:rPr lang="en" sz="1600" baseline="-25000"/>
              <a:t>1</a:t>
            </a:r>
            <a:r>
              <a:rPr lang="en" sz="1600"/>
              <a:t> because State 1 is sat. vapor, need h</a:t>
            </a:r>
            <a:r>
              <a:rPr lang="en" sz="1600" baseline="-25000"/>
              <a:t>2</a:t>
            </a:r>
            <a:endParaRPr sz="1600" baseline="-25000"/>
          </a:p>
          <a:p>
            <a:pPr marL="0" lvl="0" indent="0" algn="l" rtl="0">
              <a:spcBef>
                <a:spcPts val="0"/>
              </a:spcBef>
              <a:spcAft>
                <a:spcPts val="0"/>
              </a:spcAft>
              <a:buNone/>
            </a:pPr>
            <a:endParaRPr sz="1600" baseline="-25000"/>
          </a:p>
          <a:p>
            <a:pPr marL="0" lvl="0" indent="0" algn="l" rtl="0">
              <a:spcBef>
                <a:spcPts val="0"/>
              </a:spcBef>
              <a:spcAft>
                <a:spcPts val="0"/>
              </a:spcAft>
              <a:buNone/>
            </a:pPr>
            <a:r>
              <a:rPr lang="en" sz="1600"/>
              <a:t>Plan:</a:t>
            </a:r>
            <a:endParaRPr sz="1600"/>
          </a:p>
          <a:p>
            <a:pPr marL="457200" lvl="0" indent="-330200" algn="l" rtl="0">
              <a:spcBef>
                <a:spcPts val="0"/>
              </a:spcBef>
              <a:spcAft>
                <a:spcPts val="0"/>
              </a:spcAft>
              <a:buClr>
                <a:srgbClr val="000000"/>
              </a:buClr>
              <a:buSzPts val="1600"/>
              <a:buChar char="-"/>
            </a:pPr>
            <a:r>
              <a:rPr lang="en" sz="1600"/>
              <a:t>Find s</a:t>
            </a:r>
            <a:r>
              <a:rPr lang="en" sz="1600" baseline="-25000"/>
              <a:t>2, ideal</a:t>
            </a:r>
            <a:r>
              <a:rPr lang="en" sz="1600"/>
              <a:t> to get h</a:t>
            </a:r>
            <a:r>
              <a:rPr lang="en" sz="1600" baseline="-25000"/>
              <a:t>2, ideal</a:t>
            </a:r>
            <a:endParaRPr sz="1600"/>
          </a:p>
          <a:p>
            <a:pPr marL="457200" lvl="0" indent="-330200" algn="l" rtl="0">
              <a:spcBef>
                <a:spcPts val="0"/>
              </a:spcBef>
              <a:spcAft>
                <a:spcPts val="0"/>
              </a:spcAft>
              <a:buClr>
                <a:srgbClr val="000000"/>
              </a:buClr>
              <a:buSzPts val="1600"/>
              <a:buChar char="-"/>
            </a:pPr>
            <a:r>
              <a:rPr lang="en" sz="1600"/>
              <a:t>Use η = 0.92 and inefficiency equation to get h</a:t>
            </a:r>
            <a:r>
              <a:rPr lang="en" sz="1600" baseline="-25000"/>
              <a:t>2, real</a:t>
            </a:r>
            <a:endParaRPr sz="1600" baseline="-25000"/>
          </a:p>
          <a:p>
            <a:pPr marL="457200" lvl="0" indent="-330200" algn="l" rtl="0">
              <a:spcBef>
                <a:spcPts val="0"/>
              </a:spcBef>
              <a:spcAft>
                <a:spcPts val="0"/>
              </a:spcAft>
              <a:buClr>
                <a:srgbClr val="000000"/>
              </a:buClr>
              <a:buSzPts val="1600"/>
              <a:buChar char="-"/>
            </a:pPr>
            <a:r>
              <a:rPr lang="en" sz="1600"/>
              <a:t>Plug in values into W</a:t>
            </a:r>
            <a:r>
              <a:rPr lang="en" sz="1600" baseline="-25000"/>
              <a:t>12</a:t>
            </a:r>
            <a:r>
              <a:rPr lang="en" sz="1600"/>
              <a:t> equation </a:t>
            </a:r>
            <a:endParaRPr sz="1600"/>
          </a:p>
        </p:txBody>
      </p:sp>
      <p:pic>
        <p:nvPicPr>
          <p:cNvPr id="261" name="Google Shape;261;p37"/>
          <p:cNvPicPr preferRelativeResize="0"/>
          <p:nvPr/>
        </p:nvPicPr>
        <p:blipFill>
          <a:blip r:embed="rId3">
            <a:alphaModFix/>
          </a:blip>
          <a:stretch>
            <a:fillRect/>
          </a:stretch>
        </p:blipFill>
        <p:spPr>
          <a:xfrm>
            <a:off x="6064350" y="0"/>
            <a:ext cx="3079651" cy="5143500"/>
          </a:xfrm>
          <a:prstGeom prst="rect">
            <a:avLst/>
          </a:prstGeom>
          <a:noFill/>
          <a:ln>
            <a:noFill/>
          </a:ln>
        </p:spPr>
      </p:pic>
      <p:pic>
        <p:nvPicPr>
          <p:cNvPr id="262" name="Google Shape;262;p37"/>
          <p:cNvPicPr preferRelativeResize="0"/>
          <p:nvPr/>
        </p:nvPicPr>
        <p:blipFill>
          <a:blip r:embed="rId4">
            <a:alphaModFix/>
          </a:blip>
          <a:stretch>
            <a:fillRect/>
          </a:stretch>
        </p:blipFill>
        <p:spPr>
          <a:xfrm>
            <a:off x="793650" y="1638300"/>
            <a:ext cx="4467225" cy="933450"/>
          </a:xfrm>
          <a:prstGeom prst="rect">
            <a:avLst/>
          </a:prstGeom>
          <a:noFill/>
          <a:ln>
            <a:noFill/>
          </a:ln>
        </p:spPr>
      </p:pic>
      <p:pic>
        <p:nvPicPr>
          <p:cNvPr id="263" name="Google Shape;263;p37"/>
          <p:cNvPicPr preferRelativeResize="0"/>
          <p:nvPr/>
        </p:nvPicPr>
        <p:blipFill>
          <a:blip r:embed="rId5">
            <a:alphaModFix/>
          </a:blip>
          <a:stretch>
            <a:fillRect/>
          </a:stretch>
        </p:blipFill>
        <p:spPr>
          <a:xfrm>
            <a:off x="1884850" y="2798400"/>
            <a:ext cx="1943100" cy="371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Question 4 </a:t>
            </a:r>
            <a:endParaRPr/>
          </a:p>
        </p:txBody>
      </p:sp>
      <p:sp>
        <p:nvSpPr>
          <p:cNvPr id="269" name="Google Shape;269;p38"/>
          <p:cNvSpPr txBox="1">
            <a:spLocks noGrp="1"/>
          </p:cNvSpPr>
          <p:nvPr>
            <p:ph type="body" idx="1"/>
          </p:nvPr>
        </p:nvSpPr>
        <p:spPr>
          <a:xfrm>
            <a:off x="555250" y="1613450"/>
            <a:ext cx="5087700" cy="32202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1500"/>
          </a:p>
          <a:p>
            <a:pPr marL="0" lvl="0" indent="0" algn="l" rtl="0">
              <a:spcBef>
                <a:spcPts val="0"/>
              </a:spcBef>
              <a:spcAft>
                <a:spcPts val="0"/>
              </a:spcAft>
              <a:buNone/>
            </a:pPr>
            <a:r>
              <a:rPr lang="en" sz="1500"/>
              <a:t>S</a:t>
            </a:r>
            <a:r>
              <a:rPr lang="en" sz="1500" baseline="-25000"/>
              <a:t>2 </a:t>
            </a:r>
            <a:r>
              <a:rPr lang="en" sz="1500"/>
              <a:t>(ideal) = s</a:t>
            </a:r>
            <a:r>
              <a:rPr lang="en" sz="1500" baseline="-25000"/>
              <a:t>1</a:t>
            </a:r>
            <a:r>
              <a:rPr lang="en" sz="1500"/>
              <a:t> = 0.9233</a:t>
            </a:r>
            <a:endParaRPr sz="1500"/>
          </a:p>
          <a:p>
            <a:pPr marL="0" lvl="0" indent="0" algn="l" rtl="0">
              <a:spcBef>
                <a:spcPts val="0"/>
              </a:spcBef>
              <a:spcAft>
                <a:spcPts val="0"/>
              </a:spcAft>
              <a:buNone/>
            </a:pPr>
            <a:r>
              <a:rPr lang="en" sz="1500"/>
              <a:t>We find h</a:t>
            </a:r>
            <a:r>
              <a:rPr lang="en" sz="1500" baseline="-25000"/>
              <a:t>2 (ideal) </a:t>
            </a:r>
            <a:r>
              <a:rPr lang="en" sz="1500"/>
              <a:t>by interpolation in the superheated tables</a:t>
            </a:r>
            <a:endParaRPr sz="1500"/>
          </a:p>
          <a:p>
            <a:pPr marL="0" lvl="0" indent="0" algn="l" rtl="0">
              <a:spcBef>
                <a:spcPts val="0"/>
              </a:spcBef>
              <a:spcAft>
                <a:spcPts val="0"/>
              </a:spcAft>
              <a:buNone/>
            </a:pPr>
            <a:r>
              <a:rPr lang="en" sz="1500"/>
              <a:t>h</a:t>
            </a:r>
            <a:r>
              <a:rPr lang="en" sz="1500" baseline="-25000"/>
              <a:t>2</a:t>
            </a:r>
            <a:r>
              <a:rPr lang="en" sz="1500"/>
              <a:t>(ideal) = 280.758kJ/kg</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We use h</a:t>
            </a:r>
            <a:r>
              <a:rPr lang="en" sz="1500" baseline="-25000"/>
              <a:t>2real </a:t>
            </a:r>
            <a:r>
              <a:rPr lang="en" sz="1500"/>
              <a:t>to find s</a:t>
            </a:r>
            <a:r>
              <a:rPr lang="en" sz="1500" baseline="-25000"/>
              <a:t>2(real)</a:t>
            </a:r>
            <a:r>
              <a:rPr lang="en" sz="1500"/>
              <a:t> and T</a:t>
            </a:r>
            <a:r>
              <a:rPr lang="en" sz="1500" baseline="-25000"/>
              <a:t>2</a:t>
            </a:r>
            <a:r>
              <a:rPr lang="en"/>
              <a:t> </a:t>
            </a:r>
            <a:r>
              <a:rPr lang="en" sz="1600"/>
              <a:t>with interpolation</a:t>
            </a:r>
            <a:r>
              <a:rPr lang="en" sz="1500" baseline="-25000"/>
              <a:t>  </a:t>
            </a:r>
            <a:endParaRPr sz="1500"/>
          </a:p>
          <a:p>
            <a:pPr marL="0" lvl="0" indent="0" algn="l" rtl="0">
              <a:spcBef>
                <a:spcPts val="0"/>
              </a:spcBef>
              <a:spcAft>
                <a:spcPts val="0"/>
              </a:spcAft>
              <a:buNone/>
            </a:pPr>
            <a:r>
              <a:rPr lang="en" sz="1500"/>
              <a:t>Plugging in h</a:t>
            </a:r>
            <a:r>
              <a:rPr lang="en" sz="1500" baseline="-25000"/>
              <a:t>2(real) </a:t>
            </a:r>
            <a:r>
              <a:rPr lang="en" sz="1500"/>
              <a:t>and h</a:t>
            </a:r>
            <a:r>
              <a:rPr lang="en" sz="1500" baseline="-25000"/>
              <a:t>1</a:t>
            </a:r>
            <a:r>
              <a:rPr lang="en" sz="1500"/>
              <a:t> into the W</a:t>
            </a:r>
            <a:r>
              <a:rPr lang="en" sz="1500" baseline="-25000"/>
              <a:t>12</a:t>
            </a:r>
            <a:r>
              <a:rPr lang="en" sz="1500"/>
              <a:t> equation:</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 </a:t>
            </a:r>
            <a:endParaRPr sz="1500"/>
          </a:p>
          <a:p>
            <a:pPr marL="0" lvl="0" indent="0" algn="l" rtl="0">
              <a:spcBef>
                <a:spcPts val="0"/>
              </a:spcBef>
              <a:spcAft>
                <a:spcPts val="0"/>
              </a:spcAft>
              <a:buNone/>
            </a:pPr>
            <a:r>
              <a:rPr lang="en" sz="1500" baseline="30000"/>
              <a:t>      </a:t>
            </a:r>
            <a:endParaRPr sz="1500" baseline="30000"/>
          </a:p>
          <a:p>
            <a:pPr marL="0" lvl="0" indent="0" algn="l" rtl="0">
              <a:spcBef>
                <a:spcPts val="0"/>
              </a:spcBef>
              <a:spcAft>
                <a:spcPts val="0"/>
              </a:spcAft>
              <a:buNone/>
            </a:pPr>
            <a:r>
              <a:rPr lang="en" sz="1500" baseline="30000"/>
              <a:t>    </a:t>
            </a:r>
            <a:endParaRPr sz="1500" baseline="30000"/>
          </a:p>
          <a:p>
            <a:pPr marL="0" lvl="0" indent="0" algn="l" rtl="0">
              <a:spcBef>
                <a:spcPts val="0"/>
              </a:spcBef>
              <a:spcAft>
                <a:spcPts val="0"/>
              </a:spcAft>
              <a:buNone/>
            </a:pPr>
            <a:endParaRPr sz="1500" baseline="30000"/>
          </a:p>
        </p:txBody>
      </p:sp>
      <p:pic>
        <p:nvPicPr>
          <p:cNvPr id="270" name="Google Shape;270;p38"/>
          <p:cNvPicPr preferRelativeResize="0"/>
          <p:nvPr/>
        </p:nvPicPr>
        <p:blipFill>
          <a:blip r:embed="rId3">
            <a:alphaModFix/>
          </a:blip>
          <a:stretch>
            <a:fillRect/>
          </a:stretch>
        </p:blipFill>
        <p:spPr>
          <a:xfrm>
            <a:off x="6064350" y="0"/>
            <a:ext cx="3079651" cy="5143500"/>
          </a:xfrm>
          <a:prstGeom prst="rect">
            <a:avLst/>
          </a:prstGeom>
          <a:noFill/>
          <a:ln>
            <a:noFill/>
          </a:ln>
        </p:spPr>
      </p:pic>
      <p:pic>
        <p:nvPicPr>
          <p:cNvPr id="271" name="Google Shape;271;p38"/>
          <p:cNvPicPr preferRelativeResize="0"/>
          <p:nvPr/>
        </p:nvPicPr>
        <p:blipFill rotWithShape="1">
          <a:blip r:embed="rId4">
            <a:alphaModFix/>
          </a:blip>
          <a:srcRect t="40751"/>
          <a:stretch/>
        </p:blipFill>
        <p:spPr>
          <a:xfrm>
            <a:off x="290050" y="1502375"/>
            <a:ext cx="5417625" cy="294750"/>
          </a:xfrm>
          <a:prstGeom prst="rect">
            <a:avLst/>
          </a:prstGeom>
          <a:noFill/>
          <a:ln>
            <a:noFill/>
          </a:ln>
        </p:spPr>
      </p:pic>
      <p:pic>
        <p:nvPicPr>
          <p:cNvPr id="272" name="Google Shape;272;p38"/>
          <p:cNvPicPr preferRelativeResize="0"/>
          <p:nvPr/>
        </p:nvPicPr>
        <p:blipFill>
          <a:blip r:embed="rId5">
            <a:alphaModFix/>
          </a:blip>
          <a:stretch>
            <a:fillRect/>
          </a:stretch>
        </p:blipFill>
        <p:spPr>
          <a:xfrm>
            <a:off x="480875" y="2773000"/>
            <a:ext cx="4246575" cy="901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9"/>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Question 4 </a:t>
            </a:r>
            <a:endParaRPr/>
          </a:p>
        </p:txBody>
      </p:sp>
      <p:sp>
        <p:nvSpPr>
          <p:cNvPr id="278" name="Google Shape;278;p39"/>
          <p:cNvSpPr txBox="1">
            <a:spLocks noGrp="1"/>
          </p:cNvSpPr>
          <p:nvPr>
            <p:ph type="body" idx="1"/>
          </p:nvPr>
        </p:nvSpPr>
        <p:spPr>
          <a:xfrm>
            <a:off x="677150" y="1506350"/>
            <a:ext cx="5265900" cy="3280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   </a:t>
            </a:r>
            <a:r>
              <a:rPr lang="en" sz="1700"/>
              <a:t>Recall h</a:t>
            </a:r>
            <a:r>
              <a:rPr lang="en" sz="1700" baseline="-25000"/>
              <a:t>3 </a:t>
            </a:r>
            <a:r>
              <a:rPr lang="en" sz="1700"/>
              <a:t>= h</a:t>
            </a:r>
            <a:r>
              <a:rPr lang="en" sz="1700" baseline="-25000"/>
              <a:t>4 </a:t>
            </a:r>
            <a:endParaRPr sz="1700"/>
          </a:p>
          <a:p>
            <a:pPr marL="0" lvl="0" indent="0" algn="l" rtl="0">
              <a:spcBef>
                <a:spcPts val="0"/>
              </a:spcBef>
              <a:spcAft>
                <a:spcPts val="0"/>
              </a:spcAft>
              <a:buNone/>
            </a:pPr>
            <a:r>
              <a:rPr lang="en" sz="1700"/>
              <a:t>   We found h</a:t>
            </a:r>
            <a:r>
              <a:rPr lang="en" sz="1700" baseline="-25000"/>
              <a:t>3 </a:t>
            </a:r>
            <a:r>
              <a:rPr lang="en" sz="1700"/>
              <a:t>in the saturated tables</a:t>
            </a:r>
            <a:endParaRPr sz="1700"/>
          </a:p>
          <a:p>
            <a:pPr marL="0" lvl="0" indent="0" algn="l" rtl="0">
              <a:spcBef>
                <a:spcPts val="0"/>
              </a:spcBef>
              <a:spcAft>
                <a:spcPts val="0"/>
              </a:spcAft>
              <a:buNone/>
            </a:pPr>
            <a:r>
              <a:rPr lang="en" sz="2000" baseline="-25000"/>
              <a:t>     </a:t>
            </a:r>
            <a:endParaRPr sz="2000" baseline="-25000"/>
          </a:p>
          <a:p>
            <a:pPr marL="0" lvl="0" indent="0" algn="l" rtl="0">
              <a:spcBef>
                <a:spcPts val="0"/>
              </a:spcBef>
              <a:spcAft>
                <a:spcPts val="0"/>
              </a:spcAft>
              <a:buNone/>
            </a:pPr>
            <a:endParaRPr sz="2000"/>
          </a:p>
        </p:txBody>
      </p:sp>
      <p:pic>
        <p:nvPicPr>
          <p:cNvPr id="279" name="Google Shape;279;p39"/>
          <p:cNvPicPr preferRelativeResize="0"/>
          <p:nvPr/>
        </p:nvPicPr>
        <p:blipFill>
          <a:blip r:embed="rId3">
            <a:alphaModFix/>
          </a:blip>
          <a:stretch>
            <a:fillRect/>
          </a:stretch>
        </p:blipFill>
        <p:spPr>
          <a:xfrm>
            <a:off x="6064350" y="0"/>
            <a:ext cx="3079651" cy="5143500"/>
          </a:xfrm>
          <a:prstGeom prst="rect">
            <a:avLst/>
          </a:prstGeom>
          <a:noFill/>
          <a:ln>
            <a:noFill/>
          </a:ln>
        </p:spPr>
      </p:pic>
      <p:pic>
        <p:nvPicPr>
          <p:cNvPr id="280" name="Google Shape;280;p39"/>
          <p:cNvPicPr preferRelativeResize="0"/>
          <p:nvPr/>
        </p:nvPicPr>
        <p:blipFill>
          <a:blip r:embed="rId4">
            <a:alphaModFix/>
          </a:blip>
          <a:stretch>
            <a:fillRect/>
          </a:stretch>
        </p:blipFill>
        <p:spPr>
          <a:xfrm>
            <a:off x="793313" y="1506350"/>
            <a:ext cx="4733925" cy="1143000"/>
          </a:xfrm>
          <a:prstGeom prst="rect">
            <a:avLst/>
          </a:prstGeom>
          <a:noFill/>
          <a:ln>
            <a:noFill/>
          </a:ln>
        </p:spPr>
      </p:pic>
      <p:pic>
        <p:nvPicPr>
          <p:cNvPr id="281" name="Google Shape;281;p39"/>
          <p:cNvPicPr preferRelativeResize="0"/>
          <p:nvPr/>
        </p:nvPicPr>
        <p:blipFill>
          <a:blip r:embed="rId5">
            <a:alphaModFix/>
          </a:blip>
          <a:stretch>
            <a:fillRect/>
          </a:stretch>
        </p:blipFill>
        <p:spPr>
          <a:xfrm>
            <a:off x="793325" y="3627775"/>
            <a:ext cx="4410075" cy="1295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0"/>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Question 4 </a:t>
            </a:r>
            <a:endParaRPr/>
          </a:p>
        </p:txBody>
      </p:sp>
      <p:sp>
        <p:nvSpPr>
          <p:cNvPr id="287" name="Google Shape;287;p40"/>
          <p:cNvSpPr txBox="1">
            <a:spLocks noGrp="1"/>
          </p:cNvSpPr>
          <p:nvPr>
            <p:ph type="body" idx="1"/>
          </p:nvPr>
        </p:nvSpPr>
        <p:spPr>
          <a:xfrm>
            <a:off x="855300" y="1506350"/>
            <a:ext cx="5087700" cy="3463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800"/>
              <a:t>Calculate for Q</a:t>
            </a:r>
            <a:r>
              <a:rPr lang="en" sz="1800" baseline="-25000"/>
              <a:t>H </a:t>
            </a:r>
            <a:r>
              <a:rPr lang="en" sz="1800"/>
              <a:t>to plug into First law equation:</a:t>
            </a:r>
            <a:endParaRPr sz="1800"/>
          </a:p>
          <a:p>
            <a:pPr marL="0" lvl="0" indent="0" algn="l" rtl="0">
              <a:spcBef>
                <a:spcPts val="0"/>
              </a:spcBef>
              <a:spcAft>
                <a:spcPts val="0"/>
              </a:spcAft>
              <a:buNone/>
            </a:pPr>
            <a:r>
              <a:rPr lang="en" sz="1800"/>
              <a:t>\</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To check our work we use the First Law:</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Everything checks out! </a:t>
            </a:r>
            <a:endParaRPr sz="1800"/>
          </a:p>
        </p:txBody>
      </p:sp>
      <p:pic>
        <p:nvPicPr>
          <p:cNvPr id="288" name="Google Shape;288;p40"/>
          <p:cNvPicPr preferRelativeResize="0"/>
          <p:nvPr/>
        </p:nvPicPr>
        <p:blipFill>
          <a:blip r:embed="rId3">
            <a:alphaModFix/>
          </a:blip>
          <a:stretch>
            <a:fillRect/>
          </a:stretch>
        </p:blipFill>
        <p:spPr>
          <a:xfrm>
            <a:off x="6064350" y="0"/>
            <a:ext cx="3079651" cy="5143500"/>
          </a:xfrm>
          <a:prstGeom prst="rect">
            <a:avLst/>
          </a:prstGeom>
          <a:noFill/>
          <a:ln>
            <a:noFill/>
          </a:ln>
        </p:spPr>
      </p:pic>
      <p:pic>
        <p:nvPicPr>
          <p:cNvPr id="289" name="Google Shape;289;p40"/>
          <p:cNvPicPr preferRelativeResize="0"/>
          <p:nvPr/>
        </p:nvPicPr>
        <p:blipFill>
          <a:blip r:embed="rId4">
            <a:alphaModFix/>
          </a:blip>
          <a:stretch>
            <a:fillRect/>
          </a:stretch>
        </p:blipFill>
        <p:spPr>
          <a:xfrm>
            <a:off x="855288" y="1908713"/>
            <a:ext cx="4562475" cy="1152525"/>
          </a:xfrm>
          <a:prstGeom prst="rect">
            <a:avLst/>
          </a:prstGeom>
          <a:noFill/>
          <a:ln>
            <a:noFill/>
          </a:ln>
        </p:spPr>
      </p:pic>
      <p:pic>
        <p:nvPicPr>
          <p:cNvPr id="290" name="Google Shape;290;p40"/>
          <p:cNvPicPr preferRelativeResize="0"/>
          <p:nvPr/>
        </p:nvPicPr>
        <p:blipFill>
          <a:blip r:embed="rId5">
            <a:alphaModFix/>
          </a:blip>
          <a:stretch>
            <a:fillRect/>
          </a:stretch>
        </p:blipFill>
        <p:spPr>
          <a:xfrm>
            <a:off x="855288" y="3399813"/>
            <a:ext cx="4295775" cy="1095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ctrTitle" idx="4294967295"/>
          </p:nvPr>
        </p:nvSpPr>
        <p:spPr>
          <a:xfrm>
            <a:off x="855300" y="476075"/>
            <a:ext cx="7433400" cy="1630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10000">
                <a:solidFill>
                  <a:srgbClr val="FFFFFF"/>
                </a:solidFill>
              </a:rPr>
              <a:t>Question 5</a:t>
            </a:r>
            <a:endParaRPr sz="10000">
              <a:solidFill>
                <a:srgbClr val="FFFFFF"/>
              </a:solidFill>
            </a:endParaRPr>
          </a:p>
        </p:txBody>
      </p:sp>
      <p:sp>
        <p:nvSpPr>
          <p:cNvPr id="296" name="Google Shape;296;p41"/>
          <p:cNvSpPr txBox="1"/>
          <p:nvPr/>
        </p:nvSpPr>
        <p:spPr>
          <a:xfrm>
            <a:off x="882600" y="2669400"/>
            <a:ext cx="7378800" cy="16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Inria Sans Light"/>
                <a:ea typeface="Inria Sans Light"/>
                <a:cs typeface="Inria Sans Light"/>
                <a:sym typeface="Inria Sans Light"/>
              </a:rPr>
              <a:t>What is the coefficient of performance of the cycle? How does this compare to the Carnot (fully reversible) COP? What would the corresponding Carnot cycle operating between the same temperature look like in a T − s diagram? What practical difficulties would we face if we were trying to reproduce the Carnot cycle? </a:t>
            </a:r>
            <a:endParaRPr sz="1800">
              <a:solidFill>
                <a:srgbClr val="FFFFFF"/>
              </a:solidFill>
              <a:latin typeface="Inria Sans Light"/>
              <a:ea typeface="Inria Sans Light"/>
              <a:cs typeface="Inria Sans Light"/>
              <a:sym typeface="Inria Sans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2"/>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Question 5 </a:t>
            </a:r>
            <a:endParaRPr/>
          </a:p>
        </p:txBody>
      </p:sp>
      <p:sp>
        <p:nvSpPr>
          <p:cNvPr id="302" name="Google Shape;302;p42"/>
          <p:cNvSpPr txBox="1">
            <a:spLocks noGrp="1"/>
          </p:cNvSpPr>
          <p:nvPr>
            <p:ph type="body" idx="1"/>
          </p:nvPr>
        </p:nvSpPr>
        <p:spPr>
          <a:xfrm>
            <a:off x="855300" y="2218125"/>
            <a:ext cx="5087700" cy="2568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a:t>For a fully reversible cycle</a:t>
            </a:r>
            <a:endParaRPr sz="1400"/>
          </a:p>
          <a:p>
            <a:pPr marL="457200" lvl="0" indent="-317500" algn="l" rtl="0">
              <a:spcBef>
                <a:spcPts val="0"/>
              </a:spcBef>
              <a:spcAft>
                <a:spcPts val="0"/>
              </a:spcAft>
              <a:buClr>
                <a:srgbClr val="000000"/>
              </a:buClr>
              <a:buSzPts val="1400"/>
              <a:buChar char="-"/>
            </a:pPr>
            <a:r>
              <a:rPr lang="en" sz="1400"/>
              <a:t>Everything is the same in previously solved ideal case EXCEPT the expansion valve is now isentropic</a:t>
            </a:r>
            <a:endParaRPr sz="1400"/>
          </a:p>
          <a:p>
            <a:pPr marL="457200" lvl="0" indent="-317500" algn="l" rtl="0">
              <a:spcBef>
                <a:spcPts val="0"/>
              </a:spcBef>
              <a:spcAft>
                <a:spcPts val="0"/>
              </a:spcAft>
              <a:buClr>
                <a:srgbClr val="000000"/>
              </a:buClr>
              <a:buSzPts val="1400"/>
              <a:buChar char="-"/>
            </a:pPr>
            <a:r>
              <a:rPr lang="en" sz="1400"/>
              <a:t>Previously assumed all devices except valve was isentropic</a:t>
            </a:r>
            <a:endParaRPr/>
          </a:p>
          <a:p>
            <a:pPr marL="0" lvl="0" indent="0" algn="l" rtl="0">
              <a:spcBef>
                <a:spcPts val="0"/>
              </a:spcBef>
              <a:spcAft>
                <a:spcPts val="0"/>
              </a:spcAft>
              <a:buNone/>
            </a:pPr>
            <a:endParaRPr sz="1400"/>
          </a:p>
          <a:p>
            <a:pPr marL="0" lvl="0" indent="0" algn="l" rtl="0">
              <a:spcBef>
                <a:spcPts val="0"/>
              </a:spcBef>
              <a:spcAft>
                <a:spcPts val="0"/>
              </a:spcAft>
              <a:buNone/>
            </a:pPr>
            <a:r>
              <a:rPr lang="en" sz="1400"/>
              <a:t>To calculate the fully reversible coefficient of performance:</a:t>
            </a:r>
            <a:endParaRPr sz="1400"/>
          </a:p>
          <a:p>
            <a:pPr marL="457200" lvl="0" indent="-317500" algn="l" rtl="0">
              <a:spcBef>
                <a:spcPts val="0"/>
              </a:spcBef>
              <a:spcAft>
                <a:spcPts val="0"/>
              </a:spcAft>
              <a:buClr>
                <a:srgbClr val="000000"/>
              </a:buClr>
              <a:buSzPts val="1400"/>
              <a:buChar char="-"/>
            </a:pPr>
            <a:r>
              <a:rPr lang="en" sz="1400"/>
              <a:t>Recall </a:t>
            </a:r>
            <a:endParaRPr sz="1400"/>
          </a:p>
          <a:p>
            <a:pPr marL="457200" lvl="0" indent="-317500" algn="l" rtl="0">
              <a:spcBef>
                <a:spcPts val="0"/>
              </a:spcBef>
              <a:spcAft>
                <a:spcPts val="0"/>
              </a:spcAft>
              <a:buClr>
                <a:srgbClr val="000000"/>
              </a:buClr>
              <a:buSzPts val="1400"/>
              <a:buChar char="-"/>
            </a:pPr>
            <a:r>
              <a:rPr lang="en" sz="1400"/>
              <a:t>Fully reversible valve means h</a:t>
            </a:r>
            <a:r>
              <a:rPr lang="en" sz="1400" baseline="-25000"/>
              <a:t>4</a:t>
            </a:r>
            <a:r>
              <a:rPr lang="en" sz="1400"/>
              <a:t> changes</a:t>
            </a:r>
            <a:endParaRPr sz="1400"/>
          </a:p>
          <a:p>
            <a:pPr marL="457200" lvl="0" indent="-317500" algn="l" rtl="0">
              <a:spcBef>
                <a:spcPts val="0"/>
              </a:spcBef>
              <a:spcAft>
                <a:spcPts val="0"/>
              </a:spcAft>
              <a:buClr>
                <a:srgbClr val="000000"/>
              </a:buClr>
              <a:buSzPts val="1400"/>
              <a:buChar char="-"/>
            </a:pPr>
            <a:r>
              <a:rPr lang="en" sz="1400"/>
              <a:t>Need to recalculate h</a:t>
            </a:r>
            <a:r>
              <a:rPr lang="en" sz="1400" baseline="-25000"/>
              <a:t>4</a:t>
            </a:r>
            <a:r>
              <a:rPr lang="en" sz="1400"/>
              <a:t> to get </a:t>
            </a:r>
            <a:r>
              <a:rPr lang="en" sz="1400" b="1">
                <a:latin typeface="Inria Sans"/>
                <a:ea typeface="Inria Sans"/>
                <a:cs typeface="Inria Sans"/>
                <a:sym typeface="Inria Sans"/>
              </a:rPr>
              <a:t>new</a:t>
            </a:r>
            <a:r>
              <a:rPr lang="en" sz="1400"/>
              <a:t> Q</a:t>
            </a:r>
            <a:r>
              <a:rPr lang="en" sz="1400" baseline="-25000"/>
              <a:t>L</a:t>
            </a:r>
            <a:endParaRPr sz="1400"/>
          </a:p>
          <a:p>
            <a:pPr marL="457200" lvl="0" indent="-317500" algn="l" rtl="0">
              <a:spcBef>
                <a:spcPts val="0"/>
              </a:spcBef>
              <a:spcAft>
                <a:spcPts val="0"/>
              </a:spcAft>
              <a:buClr>
                <a:srgbClr val="000000"/>
              </a:buClr>
              <a:buSzPts val="1400"/>
              <a:buChar char="-"/>
            </a:pPr>
            <a:r>
              <a:rPr lang="en" sz="1400"/>
              <a:t>Use new Q</a:t>
            </a:r>
            <a:r>
              <a:rPr lang="en" sz="1400" baseline="-25000"/>
              <a:t>L </a:t>
            </a:r>
            <a:r>
              <a:rPr lang="en" sz="1400"/>
              <a:t>to calculate new ꞵ for fully reversible cycle</a:t>
            </a:r>
            <a:endParaRPr sz="1400"/>
          </a:p>
          <a:p>
            <a:pPr marL="0" lvl="0" indent="0" algn="l" rtl="0">
              <a:spcBef>
                <a:spcPts val="0"/>
              </a:spcBef>
              <a:spcAft>
                <a:spcPts val="0"/>
              </a:spcAft>
              <a:buNone/>
            </a:pPr>
            <a:endParaRPr sz="1400"/>
          </a:p>
        </p:txBody>
      </p:sp>
      <p:pic>
        <p:nvPicPr>
          <p:cNvPr id="303" name="Google Shape;303;p42"/>
          <p:cNvPicPr preferRelativeResize="0"/>
          <p:nvPr/>
        </p:nvPicPr>
        <p:blipFill>
          <a:blip r:embed="rId3">
            <a:alphaModFix/>
          </a:blip>
          <a:stretch>
            <a:fillRect/>
          </a:stretch>
        </p:blipFill>
        <p:spPr>
          <a:xfrm>
            <a:off x="6064350" y="0"/>
            <a:ext cx="3079651" cy="5143500"/>
          </a:xfrm>
          <a:prstGeom prst="rect">
            <a:avLst/>
          </a:prstGeom>
          <a:noFill/>
          <a:ln>
            <a:noFill/>
          </a:ln>
        </p:spPr>
      </p:pic>
      <p:pic>
        <p:nvPicPr>
          <p:cNvPr id="304" name="Google Shape;304;p42"/>
          <p:cNvPicPr preferRelativeResize="0"/>
          <p:nvPr/>
        </p:nvPicPr>
        <p:blipFill>
          <a:blip r:embed="rId4">
            <a:alphaModFix/>
          </a:blip>
          <a:stretch>
            <a:fillRect/>
          </a:stretch>
        </p:blipFill>
        <p:spPr>
          <a:xfrm>
            <a:off x="855300" y="1506350"/>
            <a:ext cx="3887418" cy="531200"/>
          </a:xfrm>
          <a:prstGeom prst="rect">
            <a:avLst/>
          </a:prstGeom>
          <a:noFill/>
          <a:ln>
            <a:noFill/>
          </a:ln>
        </p:spPr>
      </p:pic>
      <p:pic>
        <p:nvPicPr>
          <p:cNvPr id="305" name="Google Shape;305;p42"/>
          <p:cNvPicPr preferRelativeResize="0"/>
          <p:nvPr/>
        </p:nvPicPr>
        <p:blipFill>
          <a:blip r:embed="rId5">
            <a:alphaModFix/>
          </a:blip>
          <a:stretch>
            <a:fillRect/>
          </a:stretch>
        </p:blipFill>
        <p:spPr>
          <a:xfrm>
            <a:off x="1864525" y="3655875"/>
            <a:ext cx="1502425" cy="333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Vapor Compression Cycle</a:t>
            </a:r>
            <a:endParaRPr/>
          </a:p>
        </p:txBody>
      </p:sp>
      <p:sp>
        <p:nvSpPr>
          <p:cNvPr id="79" name="Google Shape;79;p16"/>
          <p:cNvSpPr txBox="1">
            <a:spLocks noGrp="1"/>
          </p:cNvSpPr>
          <p:nvPr>
            <p:ph type="body" idx="1"/>
          </p:nvPr>
        </p:nvSpPr>
        <p:spPr>
          <a:xfrm>
            <a:off x="855300" y="1506350"/>
            <a:ext cx="4825200" cy="303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Most common refrigeration cycle around the world</a:t>
            </a:r>
            <a:endParaRPr/>
          </a:p>
          <a:p>
            <a:pPr marL="0" lvl="0" indent="0" algn="l" rtl="0">
              <a:spcBef>
                <a:spcPts val="0"/>
              </a:spcBef>
              <a:spcAft>
                <a:spcPts val="0"/>
              </a:spcAft>
              <a:buNone/>
            </a:pPr>
            <a:endParaRPr/>
          </a:p>
          <a:p>
            <a:pPr marL="0" lvl="0" indent="0" algn="l" rtl="0">
              <a:spcBef>
                <a:spcPts val="0"/>
              </a:spcBef>
              <a:spcAft>
                <a:spcPts val="0"/>
              </a:spcAft>
              <a:buNone/>
            </a:pPr>
            <a:r>
              <a:rPr lang="en"/>
              <a:t>Rest of presentation is about the vapor compression cycle!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0" name="Google Shape;80;p16"/>
          <p:cNvPicPr preferRelativeResize="0"/>
          <p:nvPr/>
        </p:nvPicPr>
        <p:blipFill>
          <a:blip r:embed="rId3">
            <a:alphaModFix/>
          </a:blip>
          <a:stretch>
            <a:fillRect/>
          </a:stretch>
        </p:blipFill>
        <p:spPr>
          <a:xfrm>
            <a:off x="6064350" y="0"/>
            <a:ext cx="3079651"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3"/>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Question 5 </a:t>
            </a:r>
            <a:endParaRPr/>
          </a:p>
        </p:txBody>
      </p:sp>
      <p:pic>
        <p:nvPicPr>
          <p:cNvPr id="311" name="Google Shape;311;p43"/>
          <p:cNvPicPr preferRelativeResize="0"/>
          <p:nvPr/>
        </p:nvPicPr>
        <p:blipFill>
          <a:blip r:embed="rId3">
            <a:alphaModFix/>
          </a:blip>
          <a:stretch>
            <a:fillRect/>
          </a:stretch>
        </p:blipFill>
        <p:spPr>
          <a:xfrm>
            <a:off x="6064350" y="0"/>
            <a:ext cx="3079651" cy="5143500"/>
          </a:xfrm>
          <a:prstGeom prst="rect">
            <a:avLst/>
          </a:prstGeom>
          <a:noFill/>
          <a:ln>
            <a:noFill/>
          </a:ln>
        </p:spPr>
      </p:pic>
      <p:pic>
        <p:nvPicPr>
          <p:cNvPr id="312" name="Google Shape;312;p43"/>
          <p:cNvPicPr preferRelativeResize="0"/>
          <p:nvPr/>
        </p:nvPicPr>
        <p:blipFill rotWithShape="1">
          <a:blip r:embed="rId4">
            <a:alphaModFix/>
          </a:blip>
          <a:srcRect t="34640"/>
          <a:stretch/>
        </p:blipFill>
        <p:spPr>
          <a:xfrm>
            <a:off x="3333750" y="1232296"/>
            <a:ext cx="2476500" cy="1687125"/>
          </a:xfrm>
          <a:prstGeom prst="rect">
            <a:avLst/>
          </a:prstGeom>
          <a:noFill/>
          <a:ln>
            <a:noFill/>
          </a:ln>
        </p:spPr>
      </p:pic>
      <p:pic>
        <p:nvPicPr>
          <p:cNvPr id="313" name="Google Shape;313;p43"/>
          <p:cNvPicPr preferRelativeResize="0"/>
          <p:nvPr/>
        </p:nvPicPr>
        <p:blipFill>
          <a:blip r:embed="rId5">
            <a:alphaModFix/>
          </a:blip>
          <a:stretch>
            <a:fillRect/>
          </a:stretch>
        </p:blipFill>
        <p:spPr>
          <a:xfrm>
            <a:off x="0" y="3263524"/>
            <a:ext cx="6215075" cy="1879975"/>
          </a:xfrm>
          <a:prstGeom prst="rect">
            <a:avLst/>
          </a:prstGeom>
          <a:noFill/>
          <a:ln>
            <a:noFill/>
          </a:ln>
        </p:spPr>
      </p:pic>
      <p:pic>
        <p:nvPicPr>
          <p:cNvPr id="314" name="Google Shape;314;p43"/>
          <p:cNvPicPr preferRelativeResize="0"/>
          <p:nvPr/>
        </p:nvPicPr>
        <p:blipFill>
          <a:blip r:embed="rId6">
            <a:alphaModFix/>
          </a:blip>
          <a:stretch>
            <a:fillRect/>
          </a:stretch>
        </p:blipFill>
        <p:spPr>
          <a:xfrm>
            <a:off x="171450" y="1556125"/>
            <a:ext cx="2724150" cy="904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4"/>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Question 5 </a:t>
            </a:r>
            <a:endParaRPr/>
          </a:p>
        </p:txBody>
      </p:sp>
      <p:pic>
        <p:nvPicPr>
          <p:cNvPr id="320" name="Google Shape;320;p44"/>
          <p:cNvPicPr preferRelativeResize="0"/>
          <p:nvPr/>
        </p:nvPicPr>
        <p:blipFill>
          <a:blip r:embed="rId3">
            <a:alphaModFix/>
          </a:blip>
          <a:stretch>
            <a:fillRect/>
          </a:stretch>
        </p:blipFill>
        <p:spPr>
          <a:xfrm>
            <a:off x="6064350" y="0"/>
            <a:ext cx="3079651" cy="5143500"/>
          </a:xfrm>
          <a:prstGeom prst="rect">
            <a:avLst/>
          </a:prstGeom>
          <a:noFill/>
          <a:ln>
            <a:noFill/>
          </a:ln>
        </p:spPr>
      </p:pic>
      <p:pic>
        <p:nvPicPr>
          <p:cNvPr id="321" name="Google Shape;321;p44"/>
          <p:cNvPicPr preferRelativeResize="0"/>
          <p:nvPr/>
        </p:nvPicPr>
        <p:blipFill>
          <a:blip r:embed="rId4">
            <a:alphaModFix/>
          </a:blip>
          <a:stretch>
            <a:fillRect/>
          </a:stretch>
        </p:blipFill>
        <p:spPr>
          <a:xfrm>
            <a:off x="313125" y="1341825"/>
            <a:ext cx="5238750" cy="2324100"/>
          </a:xfrm>
          <a:prstGeom prst="rect">
            <a:avLst/>
          </a:prstGeom>
          <a:noFill/>
          <a:ln>
            <a:noFill/>
          </a:ln>
        </p:spPr>
      </p:pic>
      <p:sp>
        <p:nvSpPr>
          <p:cNvPr id="322" name="Google Shape;322;p44"/>
          <p:cNvSpPr txBox="1"/>
          <p:nvPr/>
        </p:nvSpPr>
        <p:spPr>
          <a:xfrm>
            <a:off x="353625" y="3986225"/>
            <a:ext cx="5198400" cy="8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Inria Sans Light"/>
                <a:ea typeface="Inria Sans Light"/>
                <a:cs typeface="Inria Sans Light"/>
                <a:sym typeface="Inria Sans Light"/>
              </a:rPr>
              <a:t>As we can see, the fully reversible coefficient of performance is higher than the one for the non-reversible expansion valve!</a:t>
            </a:r>
            <a:endParaRPr>
              <a:latin typeface="Inria Sans Light"/>
              <a:ea typeface="Inria Sans Light"/>
              <a:cs typeface="Inria Sans Light"/>
              <a:sym typeface="Inria Sans Light"/>
            </a:endParaRPr>
          </a:p>
        </p:txBody>
      </p:sp>
      <p:sp>
        <p:nvSpPr>
          <p:cNvPr id="323" name="Google Shape;323;p44"/>
          <p:cNvSpPr txBox="1"/>
          <p:nvPr/>
        </p:nvSpPr>
        <p:spPr>
          <a:xfrm>
            <a:off x="3385350" y="2420475"/>
            <a:ext cx="2373300" cy="62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Inria Sans Light"/>
                <a:ea typeface="Inria Sans Light"/>
                <a:cs typeface="Inria Sans Light"/>
                <a:sym typeface="Inria Sans Light"/>
              </a:rPr>
              <a:t>(Q</a:t>
            </a:r>
            <a:r>
              <a:rPr lang="en" baseline="-25000">
                <a:latin typeface="Inria Sans Light"/>
                <a:ea typeface="Inria Sans Light"/>
                <a:cs typeface="Inria Sans Light"/>
                <a:sym typeface="Inria Sans Light"/>
              </a:rPr>
              <a:t>H</a:t>
            </a:r>
            <a:r>
              <a:rPr lang="en">
                <a:latin typeface="Inria Sans Light"/>
                <a:ea typeface="Inria Sans Light"/>
                <a:cs typeface="Inria Sans Light"/>
                <a:sym typeface="Inria Sans Light"/>
              </a:rPr>
              <a:t> is the same as before)</a:t>
            </a:r>
            <a:endParaRPr>
              <a:latin typeface="Inria Sans Light"/>
              <a:ea typeface="Inria Sans Light"/>
              <a:cs typeface="Inria Sans Light"/>
              <a:sym typeface="Inria Sans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45"/>
          <p:cNvPicPr preferRelativeResize="0"/>
          <p:nvPr/>
        </p:nvPicPr>
        <p:blipFill>
          <a:blip r:embed="rId3">
            <a:alphaModFix/>
          </a:blip>
          <a:stretch>
            <a:fillRect/>
          </a:stretch>
        </p:blipFill>
        <p:spPr>
          <a:xfrm>
            <a:off x="503638" y="0"/>
            <a:ext cx="8136713" cy="5143500"/>
          </a:xfrm>
          <a:prstGeom prst="rect">
            <a:avLst/>
          </a:prstGeom>
          <a:noFill/>
          <a:ln>
            <a:noFill/>
          </a:ln>
        </p:spPr>
      </p:pic>
      <p:sp>
        <p:nvSpPr>
          <p:cNvPr id="329" name="Google Shape;329;p45"/>
          <p:cNvSpPr txBox="1"/>
          <p:nvPr/>
        </p:nvSpPr>
        <p:spPr>
          <a:xfrm>
            <a:off x="578650" y="3846900"/>
            <a:ext cx="1735800" cy="112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Inria Sans Light"/>
                <a:ea typeface="Inria Sans Light"/>
                <a:cs typeface="Inria Sans Light"/>
                <a:sym typeface="Inria Sans Light"/>
              </a:rPr>
              <a:t>For a Carnot cycle operating between the SAME TEMPERATURES as before!</a:t>
            </a:r>
            <a:endParaRPr>
              <a:latin typeface="Inria Sans Light"/>
              <a:ea typeface="Inria Sans Light"/>
              <a:cs typeface="Inria Sans Light"/>
              <a:sym typeface="Inria Sans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6"/>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Question 5 </a:t>
            </a:r>
            <a:endParaRPr/>
          </a:p>
        </p:txBody>
      </p:sp>
      <p:sp>
        <p:nvSpPr>
          <p:cNvPr id="335" name="Google Shape;335;p46"/>
          <p:cNvSpPr txBox="1">
            <a:spLocks noGrp="1"/>
          </p:cNvSpPr>
          <p:nvPr>
            <p:ph type="body" idx="1"/>
          </p:nvPr>
        </p:nvSpPr>
        <p:spPr>
          <a:xfrm>
            <a:off x="855300" y="1506350"/>
            <a:ext cx="5087700" cy="3280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a:t>Difficulty of reproducing the Carnot cycle:</a:t>
            </a:r>
            <a:endParaRPr sz="1400"/>
          </a:p>
          <a:p>
            <a:pPr marL="457200" lvl="0" indent="-317500" algn="l" rtl="0">
              <a:spcBef>
                <a:spcPts val="0"/>
              </a:spcBef>
              <a:spcAft>
                <a:spcPts val="0"/>
              </a:spcAft>
              <a:buClr>
                <a:srgbClr val="000000"/>
              </a:buClr>
              <a:buSzPts val="1400"/>
              <a:buChar char="-"/>
            </a:pPr>
            <a:r>
              <a:rPr lang="en" sz="1400"/>
              <a:t>Expansion valve allows for free expansion of gas</a:t>
            </a:r>
            <a:endParaRPr sz="1400"/>
          </a:p>
          <a:p>
            <a:pPr marL="457200" lvl="0" indent="-317500" algn="l" rtl="0">
              <a:spcBef>
                <a:spcPts val="0"/>
              </a:spcBef>
              <a:spcAft>
                <a:spcPts val="0"/>
              </a:spcAft>
              <a:buClr>
                <a:srgbClr val="000000"/>
              </a:buClr>
              <a:buSzPts val="1400"/>
              <a:buChar char="-"/>
            </a:pPr>
            <a:r>
              <a:rPr lang="en" sz="1400"/>
              <a:t>Free expansion necessitates internal irreversibilities </a:t>
            </a:r>
            <a:endParaRPr sz="1400"/>
          </a:p>
          <a:p>
            <a:pPr marL="914400" lvl="1" indent="-317500" algn="l" rtl="0">
              <a:spcBef>
                <a:spcPts val="0"/>
              </a:spcBef>
              <a:spcAft>
                <a:spcPts val="0"/>
              </a:spcAft>
              <a:buClr>
                <a:srgbClr val="000000"/>
              </a:buClr>
              <a:buSzPts val="1400"/>
              <a:buChar char="-"/>
            </a:pPr>
            <a:r>
              <a:rPr lang="en" sz="1400"/>
              <a:t>Makes sense, when gas freely expands, it would make no sense in reverse!</a:t>
            </a:r>
            <a:endParaRPr sz="1400"/>
          </a:p>
          <a:p>
            <a:pPr marL="457200" lvl="0" indent="-317500" algn="l" rtl="0">
              <a:spcBef>
                <a:spcPts val="0"/>
              </a:spcBef>
              <a:spcAft>
                <a:spcPts val="0"/>
              </a:spcAft>
              <a:buClr>
                <a:srgbClr val="000000"/>
              </a:buClr>
              <a:buSzPts val="1400"/>
              <a:buChar char="-"/>
            </a:pPr>
            <a:r>
              <a:rPr lang="en" sz="1400"/>
              <a:t>While we could recompact the gas by putting in work, surroundings would not be at the same state as before</a:t>
            </a:r>
            <a:endParaRPr sz="1400"/>
          </a:p>
          <a:p>
            <a:pPr marL="457200" lvl="0" indent="-317500" algn="l" rtl="0">
              <a:spcBef>
                <a:spcPts val="0"/>
              </a:spcBef>
              <a:spcAft>
                <a:spcPts val="0"/>
              </a:spcAft>
              <a:buClr>
                <a:srgbClr val="000000"/>
              </a:buClr>
              <a:buSzPts val="1400"/>
              <a:buChar char="-"/>
            </a:pPr>
            <a:r>
              <a:rPr lang="en" sz="1400"/>
              <a:t>Therefore fundamentally an irreversible process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Because of above, Carnot cycle for expansion valve has zero probability of occuring in nature</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Tough practical difficulty to get around!</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pic>
        <p:nvPicPr>
          <p:cNvPr id="336" name="Google Shape;336;p46"/>
          <p:cNvPicPr preferRelativeResize="0"/>
          <p:nvPr/>
        </p:nvPicPr>
        <p:blipFill>
          <a:blip r:embed="rId3">
            <a:alphaModFix/>
          </a:blip>
          <a:stretch>
            <a:fillRect/>
          </a:stretch>
        </p:blipFill>
        <p:spPr>
          <a:xfrm>
            <a:off x="6064350" y="0"/>
            <a:ext cx="3079651"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7"/>
          <p:cNvSpPr txBox="1">
            <a:spLocks noGrp="1"/>
          </p:cNvSpPr>
          <p:nvPr>
            <p:ph type="ctrTitle" idx="4294967295"/>
          </p:nvPr>
        </p:nvSpPr>
        <p:spPr>
          <a:xfrm>
            <a:off x="855300" y="476075"/>
            <a:ext cx="7433400" cy="1630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10000">
                <a:solidFill>
                  <a:srgbClr val="FFFFFF"/>
                </a:solidFill>
              </a:rPr>
              <a:t>Question 6</a:t>
            </a:r>
            <a:endParaRPr sz="10000">
              <a:solidFill>
                <a:srgbClr val="FFFFFF"/>
              </a:solidFill>
            </a:endParaRPr>
          </a:p>
        </p:txBody>
      </p:sp>
      <p:sp>
        <p:nvSpPr>
          <p:cNvPr id="342" name="Google Shape;342;p47"/>
          <p:cNvSpPr txBox="1"/>
          <p:nvPr/>
        </p:nvSpPr>
        <p:spPr>
          <a:xfrm>
            <a:off x="882600" y="2669400"/>
            <a:ext cx="7378800" cy="16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Inria Sans Light"/>
                <a:ea typeface="Inria Sans Light"/>
                <a:cs typeface="Inria Sans Light"/>
                <a:sym typeface="Inria Sans Light"/>
              </a:rPr>
              <a:t>In an attempt to extract some work out of the cycle, you replace the throttle with a little turbine. Assuming the turbine is ideal and the pressure ratio across the turbine is the same as that of the throttle, how much work could you extract from the fluid? How does this change the heat extracted from the cold space assuming that State 1 is the same?</a:t>
            </a:r>
            <a:endParaRPr sz="1800">
              <a:solidFill>
                <a:srgbClr val="FFFFFF"/>
              </a:solidFill>
              <a:latin typeface="Inria Sans Light"/>
              <a:ea typeface="Inria Sans Light"/>
              <a:cs typeface="Inria Sans Light"/>
              <a:sym typeface="Inria Sans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8"/>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Question 6 </a:t>
            </a:r>
            <a:endParaRPr/>
          </a:p>
        </p:txBody>
      </p:sp>
      <p:sp>
        <p:nvSpPr>
          <p:cNvPr id="348" name="Google Shape;348;p48"/>
          <p:cNvSpPr txBox="1">
            <a:spLocks noGrp="1"/>
          </p:cNvSpPr>
          <p:nvPr>
            <p:ph type="body" idx="1"/>
          </p:nvPr>
        </p:nvSpPr>
        <p:spPr>
          <a:xfrm>
            <a:off x="855300" y="1506350"/>
            <a:ext cx="5087700" cy="3280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a:t>State properties for States 1, 2, and 3 remain the same because:</a:t>
            </a:r>
            <a:endParaRPr sz="1400"/>
          </a:p>
          <a:p>
            <a:pPr marL="457200" lvl="0" indent="-317500" algn="l" rtl="0">
              <a:spcBef>
                <a:spcPts val="0"/>
              </a:spcBef>
              <a:spcAft>
                <a:spcPts val="0"/>
              </a:spcAft>
              <a:buClr>
                <a:srgbClr val="000000"/>
              </a:buClr>
              <a:buSzPts val="1400"/>
              <a:buChar char="-"/>
            </a:pPr>
            <a:r>
              <a:rPr lang="en" sz="1400"/>
              <a:t>Their derivations do not involve device properties from 3→4 </a:t>
            </a:r>
            <a:endParaRPr sz="1400"/>
          </a:p>
          <a:p>
            <a:pPr marL="457200" lvl="0" indent="-317500" algn="l" rtl="0">
              <a:spcBef>
                <a:spcPts val="0"/>
              </a:spcBef>
              <a:spcAft>
                <a:spcPts val="0"/>
              </a:spcAft>
              <a:buClr>
                <a:srgbClr val="000000"/>
              </a:buClr>
              <a:buSzPts val="1400"/>
              <a:buChar char="-"/>
            </a:pPr>
            <a:r>
              <a:rPr lang="en" sz="1400"/>
              <a:t>Pressure ratio across device is the same</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W</a:t>
            </a:r>
            <a:r>
              <a:rPr lang="en" sz="1400" baseline="-25000"/>
              <a:t>12</a:t>
            </a:r>
            <a:r>
              <a:rPr lang="en" sz="1400"/>
              <a:t> and Q</a:t>
            </a:r>
            <a:r>
              <a:rPr lang="en" sz="1400" baseline="-25000"/>
              <a:t>H</a:t>
            </a:r>
            <a:r>
              <a:rPr lang="en" sz="1400"/>
              <a:t> are unchanged for the same reasons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Plan: </a:t>
            </a:r>
            <a:endParaRPr sz="1400"/>
          </a:p>
          <a:p>
            <a:pPr marL="457200" lvl="0" indent="-317500" algn="l" rtl="0">
              <a:spcBef>
                <a:spcPts val="0"/>
              </a:spcBef>
              <a:spcAft>
                <a:spcPts val="0"/>
              </a:spcAft>
              <a:buClr>
                <a:srgbClr val="000000"/>
              </a:buClr>
              <a:buSzPts val="1400"/>
              <a:buChar char="-"/>
            </a:pPr>
            <a:r>
              <a:rPr lang="en" sz="1400"/>
              <a:t>Use the 1st Law on the new turbine &amp; the evaporator</a:t>
            </a:r>
            <a:endParaRPr sz="1400"/>
          </a:p>
          <a:p>
            <a:pPr marL="457200" lvl="0" indent="-317500" algn="l" rtl="0">
              <a:spcBef>
                <a:spcPts val="0"/>
              </a:spcBef>
              <a:spcAft>
                <a:spcPts val="0"/>
              </a:spcAft>
              <a:buClr>
                <a:srgbClr val="000000"/>
              </a:buClr>
              <a:buSzPts val="1400"/>
              <a:buChar char="-"/>
            </a:pPr>
            <a:r>
              <a:rPr lang="en" sz="1400"/>
              <a:t>Need to calculate h</a:t>
            </a:r>
            <a:r>
              <a:rPr lang="en" sz="1400" baseline="-25000"/>
              <a:t>4, ideal</a:t>
            </a:r>
            <a:r>
              <a:rPr lang="en" sz="1400"/>
              <a:t> </a:t>
            </a:r>
            <a:endParaRPr sz="1400"/>
          </a:p>
          <a:p>
            <a:pPr marL="457200" lvl="0" indent="-317500" algn="l" rtl="0">
              <a:spcBef>
                <a:spcPts val="0"/>
              </a:spcBef>
              <a:spcAft>
                <a:spcPts val="0"/>
              </a:spcAft>
              <a:buClr>
                <a:srgbClr val="000000"/>
              </a:buClr>
              <a:buSzPts val="1400"/>
              <a:buChar char="-"/>
            </a:pPr>
            <a:r>
              <a:rPr lang="en" sz="1400"/>
              <a:t>Isentropic turbine &amp; same pressures → use P &amp; s to get quality</a:t>
            </a:r>
            <a:endParaRPr sz="1400"/>
          </a:p>
          <a:p>
            <a:pPr marL="457200" lvl="0" indent="-317500" algn="l" rtl="0">
              <a:spcBef>
                <a:spcPts val="0"/>
              </a:spcBef>
              <a:spcAft>
                <a:spcPts val="0"/>
              </a:spcAft>
              <a:buClr>
                <a:srgbClr val="000000"/>
              </a:buClr>
              <a:buSzPts val="1400"/>
              <a:buChar char="-"/>
            </a:pPr>
            <a:r>
              <a:rPr lang="en" sz="1400"/>
              <a:t>Use quality (x) to get h</a:t>
            </a:r>
            <a:r>
              <a:rPr lang="en" sz="1400" baseline="-25000"/>
              <a:t>4, ideal</a:t>
            </a:r>
            <a:endParaRPr sz="1400" baseline="-25000"/>
          </a:p>
          <a:p>
            <a:pPr marL="457200" lvl="0" indent="-317500" algn="l" rtl="0">
              <a:spcBef>
                <a:spcPts val="0"/>
              </a:spcBef>
              <a:spcAft>
                <a:spcPts val="0"/>
              </a:spcAft>
              <a:buClr>
                <a:srgbClr val="000000"/>
              </a:buClr>
              <a:buSzPts val="1400"/>
              <a:buChar char="-"/>
            </a:pPr>
            <a:r>
              <a:rPr lang="en" sz="1400"/>
              <a:t>Plug back into 1st law to get W</a:t>
            </a:r>
            <a:r>
              <a:rPr lang="en" sz="1400" baseline="-25000"/>
              <a:t>34 </a:t>
            </a:r>
            <a:r>
              <a:rPr lang="en" sz="1400"/>
              <a:t>, &amp; Q</a:t>
            </a:r>
            <a:r>
              <a:rPr lang="en" sz="1400" baseline="-25000"/>
              <a:t>L</a:t>
            </a:r>
            <a:endParaRPr sz="1600"/>
          </a:p>
        </p:txBody>
      </p:sp>
      <p:pic>
        <p:nvPicPr>
          <p:cNvPr id="349" name="Google Shape;349;p48"/>
          <p:cNvPicPr preferRelativeResize="0"/>
          <p:nvPr/>
        </p:nvPicPr>
        <p:blipFill>
          <a:blip r:embed="rId3">
            <a:alphaModFix/>
          </a:blip>
          <a:stretch>
            <a:fillRect/>
          </a:stretch>
        </p:blipFill>
        <p:spPr>
          <a:xfrm>
            <a:off x="6064350" y="0"/>
            <a:ext cx="3079651"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9"/>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Question 6 </a:t>
            </a:r>
            <a:endParaRPr/>
          </a:p>
        </p:txBody>
      </p:sp>
      <p:pic>
        <p:nvPicPr>
          <p:cNvPr id="355" name="Google Shape;355;p49"/>
          <p:cNvPicPr preferRelativeResize="0"/>
          <p:nvPr/>
        </p:nvPicPr>
        <p:blipFill>
          <a:blip r:embed="rId3">
            <a:alphaModFix/>
          </a:blip>
          <a:stretch>
            <a:fillRect/>
          </a:stretch>
        </p:blipFill>
        <p:spPr>
          <a:xfrm>
            <a:off x="6064350" y="0"/>
            <a:ext cx="3079651" cy="5143500"/>
          </a:xfrm>
          <a:prstGeom prst="rect">
            <a:avLst/>
          </a:prstGeom>
          <a:noFill/>
          <a:ln>
            <a:noFill/>
          </a:ln>
        </p:spPr>
      </p:pic>
      <p:pic>
        <p:nvPicPr>
          <p:cNvPr id="356" name="Google Shape;356;p49"/>
          <p:cNvPicPr preferRelativeResize="0"/>
          <p:nvPr/>
        </p:nvPicPr>
        <p:blipFill rotWithShape="1">
          <a:blip r:embed="rId4">
            <a:alphaModFix/>
          </a:blip>
          <a:srcRect b="22263"/>
          <a:stretch/>
        </p:blipFill>
        <p:spPr>
          <a:xfrm>
            <a:off x="152400" y="1393050"/>
            <a:ext cx="5911950" cy="252144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0"/>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Question 6 </a:t>
            </a:r>
            <a:endParaRPr/>
          </a:p>
        </p:txBody>
      </p:sp>
      <p:pic>
        <p:nvPicPr>
          <p:cNvPr id="362" name="Google Shape;362;p50"/>
          <p:cNvPicPr preferRelativeResize="0"/>
          <p:nvPr/>
        </p:nvPicPr>
        <p:blipFill>
          <a:blip r:embed="rId3">
            <a:alphaModFix/>
          </a:blip>
          <a:stretch>
            <a:fillRect/>
          </a:stretch>
        </p:blipFill>
        <p:spPr>
          <a:xfrm>
            <a:off x="6064350" y="0"/>
            <a:ext cx="3079651" cy="5143500"/>
          </a:xfrm>
          <a:prstGeom prst="rect">
            <a:avLst/>
          </a:prstGeom>
          <a:noFill/>
          <a:ln>
            <a:noFill/>
          </a:ln>
        </p:spPr>
      </p:pic>
      <p:pic>
        <p:nvPicPr>
          <p:cNvPr id="363" name="Google Shape;363;p50"/>
          <p:cNvPicPr preferRelativeResize="0"/>
          <p:nvPr/>
        </p:nvPicPr>
        <p:blipFill>
          <a:blip r:embed="rId4">
            <a:alphaModFix/>
          </a:blip>
          <a:stretch>
            <a:fillRect/>
          </a:stretch>
        </p:blipFill>
        <p:spPr>
          <a:xfrm>
            <a:off x="752475" y="1406125"/>
            <a:ext cx="3971925" cy="33242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1"/>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Question 6 </a:t>
            </a:r>
            <a:endParaRPr/>
          </a:p>
        </p:txBody>
      </p:sp>
      <p:pic>
        <p:nvPicPr>
          <p:cNvPr id="369" name="Google Shape;369;p51"/>
          <p:cNvPicPr preferRelativeResize="0"/>
          <p:nvPr/>
        </p:nvPicPr>
        <p:blipFill>
          <a:blip r:embed="rId3">
            <a:alphaModFix/>
          </a:blip>
          <a:stretch>
            <a:fillRect/>
          </a:stretch>
        </p:blipFill>
        <p:spPr>
          <a:xfrm>
            <a:off x="6064350" y="0"/>
            <a:ext cx="3079651" cy="5143500"/>
          </a:xfrm>
          <a:prstGeom prst="rect">
            <a:avLst/>
          </a:prstGeom>
          <a:noFill/>
          <a:ln>
            <a:noFill/>
          </a:ln>
        </p:spPr>
      </p:pic>
      <p:pic>
        <p:nvPicPr>
          <p:cNvPr id="370" name="Google Shape;370;p51"/>
          <p:cNvPicPr preferRelativeResize="0"/>
          <p:nvPr/>
        </p:nvPicPr>
        <p:blipFill>
          <a:blip r:embed="rId4">
            <a:alphaModFix/>
          </a:blip>
          <a:stretch>
            <a:fillRect/>
          </a:stretch>
        </p:blipFill>
        <p:spPr>
          <a:xfrm>
            <a:off x="-2" y="1627375"/>
            <a:ext cx="6150775" cy="1888750"/>
          </a:xfrm>
          <a:prstGeom prst="rect">
            <a:avLst/>
          </a:prstGeom>
          <a:noFill/>
          <a:ln>
            <a:noFill/>
          </a:ln>
        </p:spPr>
      </p:pic>
      <p:pic>
        <p:nvPicPr>
          <p:cNvPr id="371" name="Google Shape;371;p51"/>
          <p:cNvPicPr preferRelativeResize="0"/>
          <p:nvPr/>
        </p:nvPicPr>
        <p:blipFill rotWithShape="1">
          <a:blip r:embed="rId5">
            <a:alphaModFix/>
          </a:blip>
          <a:srcRect t="64623" r="64112" b="26180"/>
          <a:stretch/>
        </p:blipFill>
        <p:spPr>
          <a:xfrm>
            <a:off x="105975" y="3810725"/>
            <a:ext cx="2066925" cy="260750"/>
          </a:xfrm>
          <a:prstGeom prst="rect">
            <a:avLst/>
          </a:prstGeom>
          <a:noFill/>
          <a:ln>
            <a:noFill/>
          </a:ln>
        </p:spPr>
      </p:pic>
      <p:pic>
        <p:nvPicPr>
          <p:cNvPr id="372" name="Google Shape;372;p51"/>
          <p:cNvPicPr preferRelativeResize="0"/>
          <p:nvPr/>
        </p:nvPicPr>
        <p:blipFill rotWithShape="1">
          <a:blip r:embed="rId6">
            <a:alphaModFix/>
          </a:blip>
          <a:srcRect t="48638" b="-5"/>
          <a:stretch/>
        </p:blipFill>
        <p:spPr>
          <a:xfrm>
            <a:off x="0" y="4622875"/>
            <a:ext cx="6489350" cy="396300"/>
          </a:xfrm>
          <a:prstGeom prst="rect">
            <a:avLst/>
          </a:prstGeom>
          <a:noFill/>
          <a:ln>
            <a:noFill/>
          </a:ln>
        </p:spPr>
      </p:pic>
      <p:pic>
        <p:nvPicPr>
          <p:cNvPr id="373" name="Google Shape;373;p51"/>
          <p:cNvPicPr preferRelativeResize="0"/>
          <p:nvPr/>
        </p:nvPicPr>
        <p:blipFill>
          <a:blip r:embed="rId7">
            <a:alphaModFix/>
          </a:blip>
          <a:stretch>
            <a:fillRect/>
          </a:stretch>
        </p:blipFill>
        <p:spPr>
          <a:xfrm>
            <a:off x="105975" y="4071475"/>
            <a:ext cx="2066925" cy="3714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Question 6 </a:t>
            </a:r>
            <a:endParaRPr/>
          </a:p>
        </p:txBody>
      </p:sp>
      <p:pic>
        <p:nvPicPr>
          <p:cNvPr id="379" name="Google Shape;379;p52"/>
          <p:cNvPicPr preferRelativeResize="0"/>
          <p:nvPr/>
        </p:nvPicPr>
        <p:blipFill>
          <a:blip r:embed="rId3">
            <a:alphaModFix/>
          </a:blip>
          <a:stretch>
            <a:fillRect/>
          </a:stretch>
        </p:blipFill>
        <p:spPr>
          <a:xfrm>
            <a:off x="6064350" y="0"/>
            <a:ext cx="3079651" cy="5143500"/>
          </a:xfrm>
          <a:prstGeom prst="rect">
            <a:avLst/>
          </a:prstGeom>
          <a:noFill/>
          <a:ln>
            <a:noFill/>
          </a:ln>
        </p:spPr>
      </p:pic>
      <p:pic>
        <p:nvPicPr>
          <p:cNvPr id="380" name="Google Shape;380;p52"/>
          <p:cNvPicPr preferRelativeResize="0"/>
          <p:nvPr/>
        </p:nvPicPr>
        <p:blipFill rotWithShape="1">
          <a:blip r:embed="rId4">
            <a:alphaModFix/>
          </a:blip>
          <a:srcRect t="34734" r="42452"/>
          <a:stretch/>
        </p:blipFill>
        <p:spPr>
          <a:xfrm>
            <a:off x="703645" y="2186071"/>
            <a:ext cx="4193374" cy="1237075"/>
          </a:xfrm>
          <a:prstGeom prst="rect">
            <a:avLst/>
          </a:prstGeom>
          <a:noFill/>
          <a:ln>
            <a:noFill/>
          </a:ln>
        </p:spPr>
      </p:pic>
      <p:sp>
        <p:nvSpPr>
          <p:cNvPr id="381" name="Google Shape;381;p52"/>
          <p:cNvSpPr txBox="1"/>
          <p:nvPr/>
        </p:nvSpPr>
        <p:spPr>
          <a:xfrm>
            <a:off x="289325" y="1285875"/>
            <a:ext cx="5604300" cy="11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Inria Sans"/>
                <a:ea typeface="Inria Sans"/>
                <a:cs typeface="Inria Sans"/>
                <a:sym typeface="Inria Sans"/>
              </a:rPr>
              <a:t>Using the same equation derived in Question 4, and plugging in our new value for h4, ideal we get a new value for the heat extracted from the cold space:</a:t>
            </a:r>
            <a:endParaRPr sz="1600">
              <a:latin typeface="Inria Sans"/>
              <a:ea typeface="Inria Sans"/>
              <a:cs typeface="Inria Sans"/>
              <a:sym typeface="Inria Sans"/>
            </a:endParaRPr>
          </a:p>
        </p:txBody>
      </p:sp>
      <p:sp>
        <p:nvSpPr>
          <p:cNvPr id="382" name="Google Shape;382;p52"/>
          <p:cNvSpPr txBox="1"/>
          <p:nvPr/>
        </p:nvSpPr>
        <p:spPr>
          <a:xfrm>
            <a:off x="289325" y="3484975"/>
            <a:ext cx="5604300" cy="11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Inria Sans"/>
                <a:ea typeface="Inria Sans"/>
                <a:cs typeface="Inria Sans"/>
                <a:sym typeface="Inria Sans"/>
              </a:rPr>
              <a:t>Originally without the turbine Q</a:t>
            </a:r>
            <a:r>
              <a:rPr lang="en" sz="1600" baseline="-25000">
                <a:latin typeface="Inria Sans"/>
                <a:ea typeface="Inria Sans"/>
                <a:cs typeface="Inria Sans"/>
                <a:sym typeface="Inria Sans"/>
              </a:rPr>
              <a:t>L</a:t>
            </a:r>
            <a:r>
              <a:rPr lang="en" sz="1600">
                <a:latin typeface="Inria Sans"/>
                <a:ea typeface="Inria Sans"/>
                <a:cs typeface="Inria Sans"/>
                <a:sym typeface="Inria Sans"/>
              </a:rPr>
              <a:t>= 12.028 kJ/s </a:t>
            </a:r>
            <a:endParaRPr sz="1600">
              <a:latin typeface="Inria Sans"/>
              <a:ea typeface="Inria Sans"/>
              <a:cs typeface="Inria Sans"/>
              <a:sym typeface="Inria Sans"/>
            </a:endParaRPr>
          </a:p>
          <a:p>
            <a:pPr marL="0" lvl="0" indent="0" algn="l" rtl="0">
              <a:spcBef>
                <a:spcPts val="0"/>
              </a:spcBef>
              <a:spcAft>
                <a:spcPts val="0"/>
              </a:spcAft>
              <a:buNone/>
            </a:pPr>
            <a:endParaRPr sz="1600">
              <a:latin typeface="Inria Sans"/>
              <a:ea typeface="Inria Sans"/>
              <a:cs typeface="Inria Sans"/>
              <a:sym typeface="Inria Sans"/>
            </a:endParaRPr>
          </a:p>
          <a:p>
            <a:pPr marL="0" lvl="0" indent="0" algn="l" rtl="0">
              <a:spcBef>
                <a:spcPts val="0"/>
              </a:spcBef>
              <a:spcAft>
                <a:spcPts val="0"/>
              </a:spcAft>
              <a:buNone/>
            </a:pPr>
            <a:r>
              <a:rPr lang="en" sz="1600">
                <a:latin typeface="Inria Sans"/>
                <a:ea typeface="Inria Sans"/>
                <a:cs typeface="Inria Sans"/>
                <a:sym typeface="Inria Sans"/>
              </a:rPr>
              <a:t>Therefore more heat is now being extracted from the cold space, by approximately the same amount of energy that is extracted as work by the turbine such that the 1st law for the entire cycle is still obeyed.</a:t>
            </a:r>
            <a:endParaRPr sz="1600">
              <a:latin typeface="Inria Sans"/>
              <a:ea typeface="Inria Sans"/>
              <a:cs typeface="Inria Sans"/>
              <a:sym typeface="Inri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ctrTitle" idx="4294967295"/>
          </p:nvPr>
        </p:nvSpPr>
        <p:spPr>
          <a:xfrm>
            <a:off x="51450" y="0"/>
            <a:ext cx="4805400" cy="28770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10000">
                <a:solidFill>
                  <a:srgbClr val="FFFFFF"/>
                </a:solidFill>
              </a:rPr>
              <a:t>Given </a:t>
            </a:r>
            <a:endParaRPr sz="10000">
              <a:solidFill>
                <a:srgbClr val="FFFFFF"/>
              </a:solidFill>
            </a:endParaRPr>
          </a:p>
          <a:p>
            <a:pPr marL="0" lvl="0" indent="0" algn="ctr" rtl="0">
              <a:spcBef>
                <a:spcPts val="0"/>
              </a:spcBef>
              <a:spcAft>
                <a:spcPts val="0"/>
              </a:spcAft>
              <a:buNone/>
            </a:pPr>
            <a:r>
              <a:rPr lang="en" sz="10000">
                <a:solidFill>
                  <a:srgbClr val="FFFFFF"/>
                </a:solidFill>
              </a:rPr>
              <a:t>Info.</a:t>
            </a:r>
            <a:endParaRPr sz="10000">
              <a:solidFill>
                <a:srgbClr val="FFFFFF"/>
              </a:solidFill>
            </a:endParaRPr>
          </a:p>
        </p:txBody>
      </p:sp>
      <p:sp>
        <p:nvSpPr>
          <p:cNvPr id="86" name="Google Shape;86;p17"/>
          <p:cNvSpPr txBox="1"/>
          <p:nvPr/>
        </p:nvSpPr>
        <p:spPr>
          <a:xfrm>
            <a:off x="817500" y="3061475"/>
            <a:ext cx="3273300" cy="18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Inria Sans Light"/>
                <a:ea typeface="Inria Sans Light"/>
                <a:cs typeface="Inria Sans Light"/>
                <a:sym typeface="Inria Sans Light"/>
              </a:rPr>
              <a:t>Let’s consider a vapor compression cycle using </a:t>
            </a:r>
            <a:r>
              <a:rPr lang="en" sz="1600" b="1">
                <a:solidFill>
                  <a:srgbClr val="FFFFFF"/>
                </a:solidFill>
                <a:latin typeface="Inria Sans"/>
                <a:ea typeface="Inria Sans"/>
                <a:cs typeface="Inria Sans"/>
                <a:sym typeface="Inria Sans"/>
              </a:rPr>
              <a:t>R-134a</a:t>
            </a:r>
            <a:r>
              <a:rPr lang="en" sz="1600">
                <a:solidFill>
                  <a:srgbClr val="FFFFFF"/>
                </a:solidFill>
                <a:latin typeface="Inria Sans Light"/>
                <a:ea typeface="Inria Sans Light"/>
                <a:cs typeface="Inria Sans Light"/>
                <a:sym typeface="Inria Sans Light"/>
              </a:rPr>
              <a:t> as a refrigerant with a </a:t>
            </a:r>
            <a:r>
              <a:rPr lang="en" sz="1600" b="1">
                <a:solidFill>
                  <a:srgbClr val="FFFFFF"/>
                </a:solidFill>
                <a:latin typeface="Inria Sans"/>
                <a:ea typeface="Inria Sans"/>
                <a:cs typeface="Inria Sans"/>
                <a:sym typeface="Inria Sans"/>
              </a:rPr>
              <a:t>mass flow of 0.1 kg/s</a:t>
            </a:r>
            <a:r>
              <a:rPr lang="en" sz="1600">
                <a:solidFill>
                  <a:srgbClr val="FFFFFF"/>
                </a:solidFill>
                <a:latin typeface="Inria Sans Light"/>
                <a:ea typeface="Inria Sans Light"/>
                <a:cs typeface="Inria Sans Light"/>
                <a:sym typeface="Inria Sans Light"/>
              </a:rPr>
              <a:t> and runs </a:t>
            </a:r>
            <a:r>
              <a:rPr lang="en" sz="1600" b="1">
                <a:solidFill>
                  <a:srgbClr val="FFFFFF"/>
                </a:solidFill>
                <a:latin typeface="Inria Sans"/>
                <a:ea typeface="Inria Sans"/>
                <a:cs typeface="Inria Sans"/>
                <a:sym typeface="Inria Sans"/>
              </a:rPr>
              <a:t>between pressures of 0.14 MPa and 1.2 MPa</a:t>
            </a:r>
            <a:r>
              <a:rPr lang="en" sz="1600">
                <a:solidFill>
                  <a:srgbClr val="FFFFFF"/>
                </a:solidFill>
                <a:latin typeface="Inria Sans Light"/>
                <a:ea typeface="Inria Sans Light"/>
                <a:cs typeface="Inria Sans Light"/>
                <a:sym typeface="Inria Sans Light"/>
              </a:rPr>
              <a:t>. </a:t>
            </a:r>
            <a:r>
              <a:rPr lang="en" sz="1600" b="1">
                <a:solidFill>
                  <a:srgbClr val="FFFFFF"/>
                </a:solidFill>
                <a:latin typeface="Inria Sans"/>
                <a:ea typeface="Inria Sans"/>
                <a:cs typeface="Inria Sans"/>
                <a:sym typeface="Inria Sans"/>
              </a:rPr>
              <a:t>State 1 is a saturated vapor</a:t>
            </a:r>
            <a:r>
              <a:rPr lang="en" sz="1600">
                <a:solidFill>
                  <a:srgbClr val="FFFFFF"/>
                </a:solidFill>
                <a:latin typeface="Inria Sans Light"/>
                <a:ea typeface="Inria Sans Light"/>
                <a:cs typeface="Inria Sans Light"/>
                <a:sym typeface="Inria Sans Light"/>
              </a:rPr>
              <a:t>, and State 3 is a saturated liquid.</a:t>
            </a:r>
            <a:endParaRPr sz="1600">
              <a:solidFill>
                <a:srgbClr val="FFFFFF"/>
              </a:solidFill>
              <a:latin typeface="Inria Sans Light"/>
              <a:ea typeface="Inria Sans Light"/>
              <a:cs typeface="Inria Sans Light"/>
              <a:sym typeface="Inria Sans Light"/>
            </a:endParaRPr>
          </a:p>
        </p:txBody>
      </p:sp>
      <p:pic>
        <p:nvPicPr>
          <p:cNvPr id="87" name="Google Shape;87;p17"/>
          <p:cNvPicPr preferRelativeResize="0"/>
          <p:nvPr/>
        </p:nvPicPr>
        <p:blipFill>
          <a:blip r:embed="rId3">
            <a:alphaModFix/>
          </a:blip>
          <a:stretch>
            <a:fillRect/>
          </a:stretch>
        </p:blipFill>
        <p:spPr>
          <a:xfrm>
            <a:off x="6064352" y="0"/>
            <a:ext cx="3079648"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3"/>
          <p:cNvSpPr txBox="1">
            <a:spLocks noGrp="1"/>
          </p:cNvSpPr>
          <p:nvPr>
            <p:ph type="title" idx="4294967295"/>
          </p:nvPr>
        </p:nvSpPr>
        <p:spPr>
          <a:xfrm>
            <a:off x="1819700" y="1719900"/>
            <a:ext cx="2991600" cy="170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000">
                <a:solidFill>
                  <a:srgbClr val="FFFFFF"/>
                </a:solidFill>
              </a:rPr>
              <a:t>Questions?</a:t>
            </a:r>
            <a:endParaRPr sz="4000">
              <a:solidFill>
                <a:srgbClr val="FFFFFF"/>
              </a:solidFill>
            </a:endParaRPr>
          </a:p>
          <a:p>
            <a:pPr marL="0" lvl="0" indent="0" algn="l" rtl="0">
              <a:spcBef>
                <a:spcPts val="0"/>
              </a:spcBef>
              <a:spcAft>
                <a:spcPts val="0"/>
              </a:spcAft>
              <a:buNone/>
            </a:pPr>
            <a:r>
              <a:rPr lang="en" sz="4000">
                <a:solidFill>
                  <a:srgbClr val="FFFFFF"/>
                </a:solidFill>
              </a:rPr>
              <a:t>Comments?</a:t>
            </a:r>
            <a:endParaRPr sz="4000">
              <a:solidFill>
                <a:srgbClr val="FFFFFF"/>
              </a:solidFill>
            </a:endParaRPr>
          </a:p>
          <a:p>
            <a:pPr marL="0" lvl="0" indent="0" algn="l" rtl="0">
              <a:spcBef>
                <a:spcPts val="0"/>
              </a:spcBef>
              <a:spcAft>
                <a:spcPts val="0"/>
              </a:spcAft>
              <a:buNone/>
            </a:pPr>
            <a:r>
              <a:rPr lang="en" sz="4000">
                <a:solidFill>
                  <a:srgbClr val="FFFFFF"/>
                </a:solidFill>
              </a:rPr>
              <a:t>Concerns? </a:t>
            </a:r>
            <a:endParaRPr sz="4000">
              <a:solidFill>
                <a:srgbClr val="FFFFFF"/>
              </a:solidFill>
            </a:endParaRPr>
          </a:p>
        </p:txBody>
      </p:sp>
      <p:pic>
        <p:nvPicPr>
          <p:cNvPr id="388" name="Google Shape;388;p53"/>
          <p:cNvPicPr preferRelativeResize="0"/>
          <p:nvPr/>
        </p:nvPicPr>
        <p:blipFill>
          <a:blip r:embed="rId3">
            <a:alphaModFix/>
          </a:blip>
          <a:stretch>
            <a:fillRect/>
          </a:stretch>
        </p:blipFill>
        <p:spPr>
          <a:xfrm>
            <a:off x="6064350" y="0"/>
            <a:ext cx="3079651"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ctrTitle" idx="4294967295"/>
          </p:nvPr>
        </p:nvSpPr>
        <p:spPr>
          <a:xfrm>
            <a:off x="855300" y="476075"/>
            <a:ext cx="7433400" cy="1630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10000">
                <a:solidFill>
                  <a:srgbClr val="FFFFFF"/>
                </a:solidFill>
              </a:rPr>
              <a:t>Question 1</a:t>
            </a:r>
            <a:endParaRPr sz="10000">
              <a:solidFill>
                <a:srgbClr val="FFFFFF"/>
              </a:solidFill>
            </a:endParaRPr>
          </a:p>
        </p:txBody>
      </p:sp>
      <p:sp>
        <p:nvSpPr>
          <p:cNvPr id="93" name="Google Shape;93;p18"/>
          <p:cNvSpPr txBox="1"/>
          <p:nvPr/>
        </p:nvSpPr>
        <p:spPr>
          <a:xfrm>
            <a:off x="882600" y="2669400"/>
            <a:ext cx="7378800" cy="16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Inria Sans Light"/>
                <a:ea typeface="Inria Sans Light"/>
                <a:cs typeface="Inria Sans Light"/>
                <a:sym typeface="Inria Sans Light"/>
              </a:rPr>
              <a:t>Provide a description of what happens to the refrigerant fluid as it flows through the cycle. Include real-life pictures of what the component looks like whenever possible (Look at your own fridge, or if not convenient, use the Internet). Using past examples as reference, how would you model each of the 4 processes (what property remains constant, is there heat transfer or work being exchanged?)</a:t>
            </a:r>
            <a:endParaRPr sz="1800">
              <a:solidFill>
                <a:srgbClr val="FFFFFF"/>
              </a:solidFill>
              <a:latin typeface="Inria Sans Light"/>
              <a:ea typeface="Inria Sans Light"/>
              <a:cs typeface="Inria Sans Light"/>
              <a:sym typeface="Inria Sa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Question 1</a:t>
            </a:r>
            <a:endParaRPr/>
          </a:p>
        </p:txBody>
      </p:sp>
      <p:sp>
        <p:nvSpPr>
          <p:cNvPr id="99" name="Google Shape;99;p19"/>
          <p:cNvSpPr txBox="1">
            <a:spLocks noGrp="1"/>
          </p:cNvSpPr>
          <p:nvPr>
            <p:ph type="body" idx="1"/>
          </p:nvPr>
        </p:nvSpPr>
        <p:spPr>
          <a:xfrm>
            <a:off x="675075" y="1281325"/>
            <a:ext cx="5268000" cy="3808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Description of what occurs; </a:t>
            </a:r>
            <a:endParaRPr/>
          </a:p>
          <a:p>
            <a:pPr marL="0" lvl="0" indent="0" algn="l" rtl="0">
              <a:spcBef>
                <a:spcPts val="0"/>
              </a:spcBef>
              <a:spcAft>
                <a:spcPts val="0"/>
              </a:spcAft>
              <a:buNone/>
            </a:pPr>
            <a:r>
              <a:rPr lang="en" sz="2000"/>
              <a:t>System is the cycle:</a:t>
            </a:r>
            <a:endParaRPr sz="2000"/>
          </a:p>
          <a:p>
            <a:pPr marL="457200" lvl="0" indent="-330200" algn="l" rtl="0">
              <a:spcBef>
                <a:spcPts val="0"/>
              </a:spcBef>
              <a:spcAft>
                <a:spcPts val="0"/>
              </a:spcAft>
              <a:buClr>
                <a:srgbClr val="000000"/>
              </a:buClr>
              <a:buSzPts val="1600"/>
              <a:buAutoNum type="arabicPeriod"/>
            </a:pPr>
            <a:r>
              <a:rPr lang="en" sz="1600"/>
              <a:t>R-134a goes through compressor, becomes superheated vapor that is hotter than “warm environment” due to </a:t>
            </a:r>
            <a:r>
              <a:rPr lang="en" sz="1600" b="1">
                <a:latin typeface="Inria Sans"/>
                <a:ea typeface="Inria Sans"/>
                <a:cs typeface="Inria Sans"/>
                <a:sym typeface="Inria Sans"/>
              </a:rPr>
              <a:t>electrical work coming in </a:t>
            </a:r>
            <a:r>
              <a:rPr lang="en" sz="1600"/>
              <a:t>from the surroundings</a:t>
            </a:r>
            <a:endParaRPr sz="1600"/>
          </a:p>
          <a:p>
            <a:pPr marL="457200" lvl="0" indent="-330200" algn="l" rtl="0">
              <a:spcBef>
                <a:spcPts val="0"/>
              </a:spcBef>
              <a:spcAft>
                <a:spcPts val="0"/>
              </a:spcAft>
              <a:buClr>
                <a:srgbClr val="000000"/>
              </a:buClr>
              <a:buSzPts val="1600"/>
              <a:buAutoNum type="arabicPeriod"/>
            </a:pPr>
            <a:r>
              <a:rPr lang="en" sz="1600"/>
              <a:t>R-134a </a:t>
            </a:r>
            <a:r>
              <a:rPr lang="en" sz="1600" b="1">
                <a:latin typeface="Inria Sans"/>
                <a:ea typeface="Inria Sans"/>
                <a:cs typeface="Inria Sans"/>
                <a:sym typeface="Inria Sans"/>
              </a:rPr>
              <a:t>rejects heat</a:t>
            </a:r>
            <a:r>
              <a:rPr lang="en" sz="1600"/>
              <a:t> through the condenser so that heat leaves the system of the cycle</a:t>
            </a:r>
            <a:endParaRPr sz="1600"/>
          </a:p>
          <a:p>
            <a:pPr marL="457200" lvl="0" indent="-330200" algn="l" rtl="0">
              <a:spcBef>
                <a:spcPts val="0"/>
              </a:spcBef>
              <a:spcAft>
                <a:spcPts val="0"/>
              </a:spcAft>
              <a:buClr>
                <a:srgbClr val="000000"/>
              </a:buClr>
              <a:buSzPts val="1600"/>
              <a:buAutoNum type="arabicPeriod"/>
            </a:pPr>
            <a:r>
              <a:rPr lang="en" sz="1600"/>
              <a:t>R-134a enters the expansion valve where it cools down into a 2-phase mixture </a:t>
            </a:r>
            <a:endParaRPr sz="1600"/>
          </a:p>
          <a:p>
            <a:pPr marL="457200" lvl="0" indent="-330200" algn="l" rtl="0">
              <a:spcBef>
                <a:spcPts val="0"/>
              </a:spcBef>
              <a:spcAft>
                <a:spcPts val="0"/>
              </a:spcAft>
              <a:buClr>
                <a:srgbClr val="000000"/>
              </a:buClr>
              <a:buSzPts val="1600"/>
              <a:buAutoNum type="arabicPeriod"/>
            </a:pPr>
            <a:r>
              <a:rPr lang="en" sz="1600"/>
              <a:t>R-134a </a:t>
            </a:r>
            <a:r>
              <a:rPr lang="en" sz="1600" b="1">
                <a:latin typeface="Inria Sans"/>
                <a:ea typeface="Inria Sans"/>
                <a:cs typeface="Inria Sans"/>
                <a:sym typeface="Inria Sans"/>
              </a:rPr>
              <a:t>takes in heat</a:t>
            </a:r>
            <a:r>
              <a:rPr lang="en" sz="1600"/>
              <a:t> from the cold refrigerated space and the cycle starts again</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Plan: Use First Law on 1→2, 2→3, 3→4, and 4→1  </a:t>
            </a:r>
            <a:endParaRPr sz="1600"/>
          </a:p>
          <a:p>
            <a:pPr marL="0" lvl="0" indent="0" algn="l" rtl="0">
              <a:spcBef>
                <a:spcPts val="0"/>
              </a:spcBef>
              <a:spcAft>
                <a:spcPts val="0"/>
              </a:spcAft>
              <a:buNone/>
            </a:pPr>
            <a:endParaRPr sz="1600"/>
          </a:p>
        </p:txBody>
      </p:sp>
      <p:pic>
        <p:nvPicPr>
          <p:cNvPr id="100" name="Google Shape;100;p19"/>
          <p:cNvPicPr preferRelativeResize="0"/>
          <p:nvPr/>
        </p:nvPicPr>
        <p:blipFill>
          <a:blip r:embed="rId3">
            <a:alphaModFix/>
          </a:blip>
          <a:stretch>
            <a:fillRect/>
          </a:stretch>
        </p:blipFill>
        <p:spPr>
          <a:xfrm>
            <a:off x="6064350" y="0"/>
            <a:ext cx="3079651" cy="5143500"/>
          </a:xfrm>
          <a:prstGeom prst="rect">
            <a:avLst/>
          </a:prstGeom>
          <a:noFill/>
          <a:ln>
            <a:noFill/>
          </a:ln>
        </p:spPr>
      </p:pic>
      <p:sp>
        <p:nvSpPr>
          <p:cNvPr id="101" name="Google Shape;101;p19"/>
          <p:cNvSpPr txBox="1"/>
          <p:nvPr/>
        </p:nvSpPr>
        <p:spPr>
          <a:xfrm>
            <a:off x="0" y="0"/>
            <a:ext cx="1685700" cy="8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Inria Sans"/>
                <a:ea typeface="Inria Sans"/>
                <a:cs typeface="Inria Sans"/>
                <a:sym typeface="Inria Sans"/>
              </a:rPr>
              <a:t>Mass flow = 0.1 kg/s</a:t>
            </a:r>
            <a:r>
              <a:rPr lang="en" sz="1000">
                <a:latin typeface="Inria Sans Light"/>
                <a:ea typeface="Inria Sans Light"/>
                <a:cs typeface="Inria Sans Light"/>
                <a:sym typeface="Inria Sans Light"/>
              </a:rPr>
              <a:t> </a:t>
            </a:r>
            <a:endParaRPr sz="1000">
              <a:latin typeface="Inria Sans Light"/>
              <a:ea typeface="Inria Sans Light"/>
              <a:cs typeface="Inria Sans Light"/>
              <a:sym typeface="Inria Sans Light"/>
            </a:endParaRPr>
          </a:p>
          <a:p>
            <a:pPr marL="0" lvl="0" indent="0" algn="l" rtl="0">
              <a:spcBef>
                <a:spcPts val="0"/>
              </a:spcBef>
              <a:spcAft>
                <a:spcPts val="0"/>
              </a:spcAft>
              <a:buNone/>
            </a:pPr>
            <a:r>
              <a:rPr lang="en" sz="1000" b="1">
                <a:latin typeface="Inria Sans"/>
                <a:ea typeface="Inria Sans"/>
                <a:cs typeface="Inria Sans"/>
                <a:sym typeface="Inria Sans"/>
              </a:rPr>
              <a:t>P</a:t>
            </a:r>
            <a:r>
              <a:rPr lang="en" sz="1000" b="1" baseline="-25000">
                <a:latin typeface="Inria Sans"/>
                <a:ea typeface="Inria Sans"/>
                <a:cs typeface="Inria Sans"/>
                <a:sym typeface="Inria Sans"/>
              </a:rPr>
              <a:t>low</a:t>
            </a:r>
            <a:r>
              <a:rPr lang="en" sz="1000" b="1">
                <a:latin typeface="Inria Sans"/>
                <a:ea typeface="Inria Sans"/>
                <a:cs typeface="Inria Sans"/>
                <a:sym typeface="Inria Sans"/>
              </a:rPr>
              <a:t>= 0.14 MPa 	x</a:t>
            </a:r>
            <a:r>
              <a:rPr lang="en" sz="1000" b="1" baseline="-25000">
                <a:latin typeface="Inria Sans"/>
                <a:ea typeface="Inria Sans"/>
                <a:cs typeface="Inria Sans"/>
                <a:sym typeface="Inria Sans"/>
              </a:rPr>
              <a:t>1 </a:t>
            </a:r>
            <a:r>
              <a:rPr lang="en" sz="1000" b="1">
                <a:latin typeface="Inria Sans"/>
                <a:ea typeface="Inria Sans"/>
                <a:cs typeface="Inria Sans"/>
                <a:sym typeface="Inria Sans"/>
              </a:rPr>
              <a:t>= 1</a:t>
            </a:r>
            <a:r>
              <a:rPr lang="en" sz="1000">
                <a:latin typeface="Inria Sans Light"/>
                <a:ea typeface="Inria Sans Light"/>
                <a:cs typeface="Inria Sans Light"/>
                <a:sym typeface="Inria Sans Light"/>
              </a:rPr>
              <a:t> </a:t>
            </a:r>
            <a:endParaRPr sz="1000" b="1">
              <a:latin typeface="Inria Sans"/>
              <a:ea typeface="Inria Sans"/>
              <a:cs typeface="Inria Sans"/>
              <a:sym typeface="Inria Sans"/>
            </a:endParaRPr>
          </a:p>
          <a:p>
            <a:pPr marL="0" lvl="0" indent="0" algn="l" rtl="0">
              <a:spcBef>
                <a:spcPts val="0"/>
              </a:spcBef>
              <a:spcAft>
                <a:spcPts val="0"/>
              </a:spcAft>
              <a:buNone/>
            </a:pPr>
            <a:r>
              <a:rPr lang="en" sz="1000" b="1">
                <a:latin typeface="Inria Sans"/>
                <a:ea typeface="Inria Sans"/>
                <a:cs typeface="Inria Sans"/>
                <a:sym typeface="Inria Sans"/>
              </a:rPr>
              <a:t>P</a:t>
            </a:r>
            <a:r>
              <a:rPr lang="en" sz="1000" b="1" baseline="-25000">
                <a:latin typeface="Inria Sans"/>
                <a:ea typeface="Inria Sans"/>
                <a:cs typeface="Inria Sans"/>
                <a:sym typeface="Inria Sans"/>
              </a:rPr>
              <a:t>high</a:t>
            </a:r>
            <a:r>
              <a:rPr lang="en" sz="1000"/>
              <a:t>= </a:t>
            </a:r>
            <a:r>
              <a:rPr lang="en" sz="1000" b="1">
                <a:latin typeface="Inria Sans"/>
                <a:ea typeface="Inria Sans"/>
                <a:cs typeface="Inria Sans"/>
                <a:sym typeface="Inria Sans"/>
              </a:rPr>
              <a:t>1.2 MPa</a:t>
            </a:r>
            <a:r>
              <a:rPr lang="en" sz="1000">
                <a:latin typeface="Inria Sans Light"/>
                <a:ea typeface="Inria Sans Light"/>
                <a:cs typeface="Inria Sans Light"/>
                <a:sym typeface="Inria Sans Light"/>
              </a:rPr>
              <a:t> 	</a:t>
            </a:r>
            <a:r>
              <a:rPr lang="en" sz="1000" b="1">
                <a:latin typeface="Inria Sans"/>
                <a:ea typeface="Inria Sans"/>
                <a:cs typeface="Inria Sans"/>
                <a:sym typeface="Inria Sans"/>
              </a:rPr>
              <a:t>x</a:t>
            </a:r>
            <a:r>
              <a:rPr lang="en" sz="1000" b="1" baseline="-25000">
                <a:latin typeface="Inria Sans"/>
                <a:ea typeface="Inria Sans"/>
                <a:cs typeface="Inria Sans"/>
                <a:sym typeface="Inria Sans"/>
              </a:rPr>
              <a:t>3 </a:t>
            </a:r>
            <a:r>
              <a:rPr lang="en" sz="1000" b="1">
                <a:latin typeface="Inria Sans"/>
                <a:ea typeface="Inria Sans"/>
                <a:cs typeface="Inria Sans"/>
                <a:sym typeface="Inria Sans"/>
              </a:rPr>
              <a:t>= 0</a:t>
            </a:r>
            <a:r>
              <a:rPr lang="en" sz="1000">
                <a:latin typeface="Inria Sans Light"/>
                <a:ea typeface="Inria Sans Light"/>
                <a:cs typeface="Inria Sans Light"/>
                <a:sym typeface="Inria Sans Light"/>
              </a:rPr>
              <a:t> </a:t>
            </a:r>
            <a:endParaRPr sz="1000">
              <a:latin typeface="Inria Sans Light"/>
              <a:ea typeface="Inria Sans Light"/>
              <a:cs typeface="Inria Sans Light"/>
              <a:sym typeface="Inria Sans Light"/>
            </a:endParaRPr>
          </a:p>
          <a:p>
            <a:pPr marL="0" lvl="0" indent="0" algn="l" rtl="0">
              <a:spcBef>
                <a:spcPts val="0"/>
              </a:spcBef>
              <a:spcAft>
                <a:spcPts val="0"/>
              </a:spcAft>
              <a:buNone/>
            </a:pPr>
            <a:endParaRPr sz="1000">
              <a:latin typeface="Inria Sans Light"/>
              <a:ea typeface="Inria Sans Light"/>
              <a:cs typeface="Inria Sans Light"/>
              <a:sym typeface="Inria Sans Light"/>
            </a:endParaRPr>
          </a:p>
          <a:p>
            <a:pPr marL="0" lvl="0" indent="0" algn="l" rtl="0">
              <a:spcBef>
                <a:spcPts val="0"/>
              </a:spcBef>
              <a:spcAft>
                <a:spcPts val="0"/>
              </a:spcAft>
              <a:buNone/>
            </a:pPr>
            <a:endParaRPr sz="1000">
              <a:latin typeface="Inria Sans Light"/>
              <a:ea typeface="Inria Sans Light"/>
              <a:cs typeface="Inria Sans Light"/>
              <a:sym typeface="Inria Sa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Question 1</a:t>
            </a:r>
            <a:endParaRPr/>
          </a:p>
        </p:txBody>
      </p:sp>
      <p:sp>
        <p:nvSpPr>
          <p:cNvPr id="107" name="Google Shape;107;p20"/>
          <p:cNvSpPr txBox="1">
            <a:spLocks noGrp="1"/>
          </p:cNvSpPr>
          <p:nvPr>
            <p:ph type="body" idx="1"/>
          </p:nvPr>
        </p:nvSpPr>
        <p:spPr>
          <a:xfrm>
            <a:off x="855300" y="1506350"/>
            <a:ext cx="5087700" cy="3280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From 1→2:</a:t>
            </a:r>
            <a:endParaRPr/>
          </a:p>
          <a:p>
            <a:pPr marL="0" lvl="0" indent="0" algn="l" rtl="0">
              <a:spcBef>
                <a:spcPts val="0"/>
              </a:spcBef>
              <a:spcAft>
                <a:spcPts val="0"/>
              </a:spcAft>
              <a:buNone/>
            </a:pPr>
            <a:r>
              <a:rPr lang="en" sz="1600"/>
              <a:t>R-134a goes through compressor!</a:t>
            </a:r>
            <a:endParaRPr sz="1600"/>
          </a:p>
          <a:p>
            <a:pPr marL="457200" lvl="0" indent="-330200" algn="l" rtl="0">
              <a:spcBef>
                <a:spcPts val="0"/>
              </a:spcBef>
              <a:spcAft>
                <a:spcPts val="0"/>
              </a:spcAft>
              <a:buClr>
                <a:srgbClr val="000000"/>
              </a:buClr>
              <a:buSzPts val="1600"/>
              <a:buChar char="-"/>
            </a:pPr>
            <a:r>
              <a:rPr lang="en" sz="1600"/>
              <a:t>Saturated vapor to superheated vapor (we find out it is superheated vapor from Question 2!)</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Initial Modelling Assumptions:</a:t>
            </a:r>
            <a:endParaRPr sz="1600"/>
          </a:p>
          <a:p>
            <a:pPr marL="457200" lvl="0" indent="-330200" algn="l" rtl="0">
              <a:spcBef>
                <a:spcPts val="0"/>
              </a:spcBef>
              <a:spcAft>
                <a:spcPts val="0"/>
              </a:spcAft>
              <a:buClr>
                <a:srgbClr val="000000"/>
              </a:buClr>
              <a:buSzPts val="1600"/>
              <a:buChar char="-"/>
            </a:pPr>
            <a:r>
              <a:rPr lang="en" sz="1600"/>
              <a:t>Compressor is adiabatic (no heat transfer)</a:t>
            </a:r>
            <a:endParaRPr sz="1600"/>
          </a:p>
          <a:p>
            <a:pPr marL="457200" lvl="0" indent="-330200" algn="l" rtl="0">
              <a:spcBef>
                <a:spcPts val="0"/>
              </a:spcBef>
              <a:spcAft>
                <a:spcPts val="0"/>
              </a:spcAft>
              <a:buClr>
                <a:srgbClr val="000000"/>
              </a:buClr>
              <a:buSzPts val="1600"/>
              <a:buChar char="-"/>
            </a:pPr>
            <a:r>
              <a:rPr lang="en" sz="1600"/>
              <a:t>Compressor is in steady state</a:t>
            </a:r>
            <a:endParaRPr sz="1600"/>
          </a:p>
          <a:p>
            <a:pPr marL="457200" lvl="0" indent="-330200" algn="l" rtl="0">
              <a:spcBef>
                <a:spcPts val="0"/>
              </a:spcBef>
              <a:spcAft>
                <a:spcPts val="0"/>
              </a:spcAft>
              <a:buClr>
                <a:srgbClr val="000000"/>
              </a:buClr>
              <a:buSzPts val="1600"/>
              <a:buChar char="-"/>
            </a:pPr>
            <a:r>
              <a:rPr lang="en" sz="1600"/>
              <a:t>Compressor does not significantly change R-134a’s kinetic or potential energy</a:t>
            </a:r>
            <a:endParaRPr sz="1600"/>
          </a:p>
          <a:p>
            <a:pPr marL="0" lvl="0" indent="0" algn="l" rtl="0">
              <a:spcBef>
                <a:spcPts val="0"/>
              </a:spcBef>
              <a:spcAft>
                <a:spcPts val="0"/>
              </a:spcAft>
              <a:buNone/>
            </a:pPr>
            <a:endParaRPr sz="1600"/>
          </a:p>
        </p:txBody>
      </p:sp>
      <p:pic>
        <p:nvPicPr>
          <p:cNvPr id="108" name="Google Shape;108;p20"/>
          <p:cNvPicPr preferRelativeResize="0"/>
          <p:nvPr/>
        </p:nvPicPr>
        <p:blipFill>
          <a:blip r:embed="rId3">
            <a:alphaModFix/>
          </a:blip>
          <a:stretch>
            <a:fillRect/>
          </a:stretch>
        </p:blipFill>
        <p:spPr>
          <a:xfrm>
            <a:off x="6064350" y="0"/>
            <a:ext cx="3079651" cy="5143500"/>
          </a:xfrm>
          <a:prstGeom prst="rect">
            <a:avLst/>
          </a:prstGeom>
          <a:noFill/>
          <a:ln>
            <a:noFill/>
          </a:ln>
        </p:spPr>
      </p:pic>
      <p:sp>
        <p:nvSpPr>
          <p:cNvPr id="109" name="Google Shape;109;p20"/>
          <p:cNvSpPr txBox="1"/>
          <p:nvPr/>
        </p:nvSpPr>
        <p:spPr>
          <a:xfrm>
            <a:off x="0" y="0"/>
            <a:ext cx="1685700" cy="8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Inria Sans"/>
                <a:ea typeface="Inria Sans"/>
                <a:cs typeface="Inria Sans"/>
                <a:sym typeface="Inria Sans"/>
              </a:rPr>
              <a:t>Mass flow = 0.1 kg/s</a:t>
            </a:r>
            <a:r>
              <a:rPr lang="en" sz="1000">
                <a:latin typeface="Inria Sans Light"/>
                <a:ea typeface="Inria Sans Light"/>
                <a:cs typeface="Inria Sans Light"/>
                <a:sym typeface="Inria Sans Light"/>
              </a:rPr>
              <a:t> </a:t>
            </a:r>
            <a:endParaRPr sz="1000">
              <a:latin typeface="Inria Sans Light"/>
              <a:ea typeface="Inria Sans Light"/>
              <a:cs typeface="Inria Sans Light"/>
              <a:sym typeface="Inria Sans Light"/>
            </a:endParaRPr>
          </a:p>
          <a:p>
            <a:pPr marL="0" lvl="0" indent="0" algn="l" rtl="0">
              <a:spcBef>
                <a:spcPts val="0"/>
              </a:spcBef>
              <a:spcAft>
                <a:spcPts val="0"/>
              </a:spcAft>
              <a:buNone/>
            </a:pPr>
            <a:r>
              <a:rPr lang="en" sz="1000" b="1">
                <a:latin typeface="Inria Sans"/>
                <a:ea typeface="Inria Sans"/>
                <a:cs typeface="Inria Sans"/>
                <a:sym typeface="Inria Sans"/>
              </a:rPr>
              <a:t>P</a:t>
            </a:r>
            <a:r>
              <a:rPr lang="en" sz="1000" b="1" baseline="-25000">
                <a:latin typeface="Inria Sans"/>
                <a:ea typeface="Inria Sans"/>
                <a:cs typeface="Inria Sans"/>
                <a:sym typeface="Inria Sans"/>
              </a:rPr>
              <a:t>low</a:t>
            </a:r>
            <a:r>
              <a:rPr lang="en" sz="1000" b="1">
                <a:latin typeface="Inria Sans"/>
                <a:ea typeface="Inria Sans"/>
                <a:cs typeface="Inria Sans"/>
                <a:sym typeface="Inria Sans"/>
              </a:rPr>
              <a:t>= 0.14 MPa 	x</a:t>
            </a:r>
            <a:r>
              <a:rPr lang="en" sz="1000" b="1" baseline="-25000">
                <a:latin typeface="Inria Sans"/>
                <a:ea typeface="Inria Sans"/>
                <a:cs typeface="Inria Sans"/>
                <a:sym typeface="Inria Sans"/>
              </a:rPr>
              <a:t>1 </a:t>
            </a:r>
            <a:r>
              <a:rPr lang="en" sz="1000" b="1">
                <a:latin typeface="Inria Sans"/>
                <a:ea typeface="Inria Sans"/>
                <a:cs typeface="Inria Sans"/>
                <a:sym typeface="Inria Sans"/>
              </a:rPr>
              <a:t>= 1</a:t>
            </a:r>
            <a:r>
              <a:rPr lang="en" sz="1000">
                <a:latin typeface="Inria Sans Light"/>
                <a:ea typeface="Inria Sans Light"/>
                <a:cs typeface="Inria Sans Light"/>
                <a:sym typeface="Inria Sans Light"/>
              </a:rPr>
              <a:t> </a:t>
            </a:r>
            <a:endParaRPr sz="1000" b="1">
              <a:latin typeface="Inria Sans"/>
              <a:ea typeface="Inria Sans"/>
              <a:cs typeface="Inria Sans"/>
              <a:sym typeface="Inria Sans"/>
            </a:endParaRPr>
          </a:p>
          <a:p>
            <a:pPr marL="0" lvl="0" indent="0" algn="l" rtl="0">
              <a:spcBef>
                <a:spcPts val="0"/>
              </a:spcBef>
              <a:spcAft>
                <a:spcPts val="0"/>
              </a:spcAft>
              <a:buNone/>
            </a:pPr>
            <a:r>
              <a:rPr lang="en" sz="1000" b="1">
                <a:latin typeface="Inria Sans"/>
                <a:ea typeface="Inria Sans"/>
                <a:cs typeface="Inria Sans"/>
                <a:sym typeface="Inria Sans"/>
              </a:rPr>
              <a:t>P</a:t>
            </a:r>
            <a:r>
              <a:rPr lang="en" sz="1000" b="1" baseline="-25000">
                <a:latin typeface="Inria Sans"/>
                <a:ea typeface="Inria Sans"/>
                <a:cs typeface="Inria Sans"/>
                <a:sym typeface="Inria Sans"/>
              </a:rPr>
              <a:t>high</a:t>
            </a:r>
            <a:r>
              <a:rPr lang="en" sz="1000"/>
              <a:t>= </a:t>
            </a:r>
            <a:r>
              <a:rPr lang="en" sz="1000" b="1">
                <a:latin typeface="Inria Sans"/>
                <a:ea typeface="Inria Sans"/>
                <a:cs typeface="Inria Sans"/>
                <a:sym typeface="Inria Sans"/>
              </a:rPr>
              <a:t>1.2 MPa</a:t>
            </a:r>
            <a:r>
              <a:rPr lang="en" sz="1000">
                <a:latin typeface="Inria Sans Light"/>
                <a:ea typeface="Inria Sans Light"/>
                <a:cs typeface="Inria Sans Light"/>
                <a:sym typeface="Inria Sans Light"/>
              </a:rPr>
              <a:t> 	</a:t>
            </a:r>
            <a:r>
              <a:rPr lang="en" sz="1000" b="1">
                <a:latin typeface="Inria Sans"/>
                <a:ea typeface="Inria Sans"/>
                <a:cs typeface="Inria Sans"/>
                <a:sym typeface="Inria Sans"/>
              </a:rPr>
              <a:t>x</a:t>
            </a:r>
            <a:r>
              <a:rPr lang="en" sz="1000" b="1" baseline="-25000">
                <a:latin typeface="Inria Sans"/>
                <a:ea typeface="Inria Sans"/>
                <a:cs typeface="Inria Sans"/>
                <a:sym typeface="Inria Sans"/>
              </a:rPr>
              <a:t>3 </a:t>
            </a:r>
            <a:r>
              <a:rPr lang="en" sz="1000" b="1">
                <a:latin typeface="Inria Sans"/>
                <a:ea typeface="Inria Sans"/>
                <a:cs typeface="Inria Sans"/>
                <a:sym typeface="Inria Sans"/>
              </a:rPr>
              <a:t>= 0</a:t>
            </a:r>
            <a:r>
              <a:rPr lang="en" sz="1000">
                <a:latin typeface="Inria Sans Light"/>
                <a:ea typeface="Inria Sans Light"/>
                <a:cs typeface="Inria Sans Light"/>
                <a:sym typeface="Inria Sans Light"/>
              </a:rPr>
              <a:t> </a:t>
            </a:r>
            <a:endParaRPr sz="1000">
              <a:latin typeface="Inria Sans Light"/>
              <a:ea typeface="Inria Sans Light"/>
              <a:cs typeface="Inria Sans Light"/>
              <a:sym typeface="Inria Sans Light"/>
            </a:endParaRPr>
          </a:p>
          <a:p>
            <a:pPr marL="0" lvl="0" indent="0" algn="l" rtl="0">
              <a:spcBef>
                <a:spcPts val="0"/>
              </a:spcBef>
              <a:spcAft>
                <a:spcPts val="0"/>
              </a:spcAft>
              <a:buNone/>
            </a:pPr>
            <a:endParaRPr sz="1000">
              <a:latin typeface="Inria Sans Light"/>
              <a:ea typeface="Inria Sans Light"/>
              <a:cs typeface="Inria Sans Light"/>
              <a:sym typeface="Inria Sans Light"/>
            </a:endParaRPr>
          </a:p>
          <a:p>
            <a:pPr marL="0" lvl="0" indent="0" algn="l" rtl="0">
              <a:spcBef>
                <a:spcPts val="0"/>
              </a:spcBef>
              <a:spcAft>
                <a:spcPts val="0"/>
              </a:spcAft>
              <a:buNone/>
            </a:pPr>
            <a:endParaRPr sz="1000">
              <a:latin typeface="Inria Sans Light"/>
              <a:ea typeface="Inria Sans Light"/>
              <a:cs typeface="Inria Sans Light"/>
              <a:sym typeface="Inria Sans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Question 1</a:t>
            </a:r>
            <a:endParaRPr/>
          </a:p>
        </p:txBody>
      </p:sp>
      <p:sp>
        <p:nvSpPr>
          <p:cNvPr id="115" name="Google Shape;115;p21"/>
          <p:cNvSpPr txBox="1"/>
          <p:nvPr/>
        </p:nvSpPr>
        <p:spPr>
          <a:xfrm>
            <a:off x="0" y="0"/>
            <a:ext cx="1685700" cy="8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Inria Sans"/>
                <a:ea typeface="Inria Sans"/>
                <a:cs typeface="Inria Sans"/>
                <a:sym typeface="Inria Sans"/>
              </a:rPr>
              <a:t>Mass flow = 0.1 kg/s</a:t>
            </a:r>
            <a:r>
              <a:rPr lang="en" sz="1000">
                <a:latin typeface="Inria Sans Light"/>
                <a:ea typeface="Inria Sans Light"/>
                <a:cs typeface="Inria Sans Light"/>
                <a:sym typeface="Inria Sans Light"/>
              </a:rPr>
              <a:t> </a:t>
            </a:r>
            <a:endParaRPr sz="1000">
              <a:latin typeface="Inria Sans Light"/>
              <a:ea typeface="Inria Sans Light"/>
              <a:cs typeface="Inria Sans Light"/>
              <a:sym typeface="Inria Sans Light"/>
            </a:endParaRPr>
          </a:p>
          <a:p>
            <a:pPr marL="0" lvl="0" indent="0" algn="l" rtl="0">
              <a:spcBef>
                <a:spcPts val="0"/>
              </a:spcBef>
              <a:spcAft>
                <a:spcPts val="0"/>
              </a:spcAft>
              <a:buNone/>
            </a:pPr>
            <a:r>
              <a:rPr lang="en" sz="1000" b="1">
                <a:latin typeface="Inria Sans"/>
                <a:ea typeface="Inria Sans"/>
                <a:cs typeface="Inria Sans"/>
                <a:sym typeface="Inria Sans"/>
              </a:rPr>
              <a:t>P</a:t>
            </a:r>
            <a:r>
              <a:rPr lang="en" sz="1000" b="1" baseline="-25000">
                <a:latin typeface="Inria Sans"/>
                <a:ea typeface="Inria Sans"/>
                <a:cs typeface="Inria Sans"/>
                <a:sym typeface="Inria Sans"/>
              </a:rPr>
              <a:t>low</a:t>
            </a:r>
            <a:r>
              <a:rPr lang="en" sz="1000" b="1">
                <a:latin typeface="Inria Sans"/>
                <a:ea typeface="Inria Sans"/>
                <a:cs typeface="Inria Sans"/>
                <a:sym typeface="Inria Sans"/>
              </a:rPr>
              <a:t>= 0.14 MPa 	x</a:t>
            </a:r>
            <a:r>
              <a:rPr lang="en" sz="1000" b="1" baseline="-25000">
                <a:latin typeface="Inria Sans"/>
                <a:ea typeface="Inria Sans"/>
                <a:cs typeface="Inria Sans"/>
                <a:sym typeface="Inria Sans"/>
              </a:rPr>
              <a:t>1 </a:t>
            </a:r>
            <a:r>
              <a:rPr lang="en" sz="1000" b="1">
                <a:latin typeface="Inria Sans"/>
                <a:ea typeface="Inria Sans"/>
                <a:cs typeface="Inria Sans"/>
                <a:sym typeface="Inria Sans"/>
              </a:rPr>
              <a:t>= 1</a:t>
            </a:r>
            <a:r>
              <a:rPr lang="en" sz="1000">
                <a:latin typeface="Inria Sans Light"/>
                <a:ea typeface="Inria Sans Light"/>
                <a:cs typeface="Inria Sans Light"/>
                <a:sym typeface="Inria Sans Light"/>
              </a:rPr>
              <a:t> </a:t>
            </a:r>
            <a:endParaRPr sz="1000" b="1">
              <a:latin typeface="Inria Sans"/>
              <a:ea typeface="Inria Sans"/>
              <a:cs typeface="Inria Sans"/>
              <a:sym typeface="Inria Sans"/>
            </a:endParaRPr>
          </a:p>
          <a:p>
            <a:pPr marL="0" lvl="0" indent="0" algn="l" rtl="0">
              <a:spcBef>
                <a:spcPts val="0"/>
              </a:spcBef>
              <a:spcAft>
                <a:spcPts val="0"/>
              </a:spcAft>
              <a:buNone/>
            </a:pPr>
            <a:r>
              <a:rPr lang="en" sz="1000" b="1">
                <a:latin typeface="Inria Sans"/>
                <a:ea typeface="Inria Sans"/>
                <a:cs typeface="Inria Sans"/>
                <a:sym typeface="Inria Sans"/>
              </a:rPr>
              <a:t>P</a:t>
            </a:r>
            <a:r>
              <a:rPr lang="en" sz="1000" b="1" baseline="-25000">
                <a:latin typeface="Inria Sans"/>
                <a:ea typeface="Inria Sans"/>
                <a:cs typeface="Inria Sans"/>
                <a:sym typeface="Inria Sans"/>
              </a:rPr>
              <a:t>high</a:t>
            </a:r>
            <a:r>
              <a:rPr lang="en" sz="1000"/>
              <a:t>= </a:t>
            </a:r>
            <a:r>
              <a:rPr lang="en" sz="1000" b="1">
                <a:latin typeface="Inria Sans"/>
                <a:ea typeface="Inria Sans"/>
                <a:cs typeface="Inria Sans"/>
                <a:sym typeface="Inria Sans"/>
              </a:rPr>
              <a:t>1.2 MPa</a:t>
            </a:r>
            <a:r>
              <a:rPr lang="en" sz="1000">
                <a:latin typeface="Inria Sans Light"/>
                <a:ea typeface="Inria Sans Light"/>
                <a:cs typeface="Inria Sans Light"/>
                <a:sym typeface="Inria Sans Light"/>
              </a:rPr>
              <a:t> 	</a:t>
            </a:r>
            <a:r>
              <a:rPr lang="en" sz="1000" b="1">
                <a:latin typeface="Inria Sans"/>
                <a:ea typeface="Inria Sans"/>
                <a:cs typeface="Inria Sans"/>
                <a:sym typeface="Inria Sans"/>
              </a:rPr>
              <a:t>x</a:t>
            </a:r>
            <a:r>
              <a:rPr lang="en" sz="1000" b="1" baseline="-25000">
                <a:latin typeface="Inria Sans"/>
                <a:ea typeface="Inria Sans"/>
                <a:cs typeface="Inria Sans"/>
                <a:sym typeface="Inria Sans"/>
              </a:rPr>
              <a:t>3 </a:t>
            </a:r>
            <a:r>
              <a:rPr lang="en" sz="1000" b="1">
                <a:latin typeface="Inria Sans"/>
                <a:ea typeface="Inria Sans"/>
                <a:cs typeface="Inria Sans"/>
                <a:sym typeface="Inria Sans"/>
              </a:rPr>
              <a:t>= 0</a:t>
            </a:r>
            <a:r>
              <a:rPr lang="en" sz="1000">
                <a:latin typeface="Inria Sans Light"/>
                <a:ea typeface="Inria Sans Light"/>
                <a:cs typeface="Inria Sans Light"/>
                <a:sym typeface="Inria Sans Light"/>
              </a:rPr>
              <a:t> </a:t>
            </a:r>
            <a:endParaRPr sz="1000">
              <a:latin typeface="Inria Sans Light"/>
              <a:ea typeface="Inria Sans Light"/>
              <a:cs typeface="Inria Sans Light"/>
              <a:sym typeface="Inria Sans Light"/>
            </a:endParaRPr>
          </a:p>
          <a:p>
            <a:pPr marL="0" lvl="0" indent="0" algn="l" rtl="0">
              <a:spcBef>
                <a:spcPts val="0"/>
              </a:spcBef>
              <a:spcAft>
                <a:spcPts val="0"/>
              </a:spcAft>
              <a:buNone/>
            </a:pPr>
            <a:endParaRPr sz="1000">
              <a:latin typeface="Inria Sans Light"/>
              <a:ea typeface="Inria Sans Light"/>
              <a:cs typeface="Inria Sans Light"/>
              <a:sym typeface="Inria Sans Light"/>
            </a:endParaRPr>
          </a:p>
          <a:p>
            <a:pPr marL="0" lvl="0" indent="0" algn="l" rtl="0">
              <a:spcBef>
                <a:spcPts val="0"/>
              </a:spcBef>
              <a:spcAft>
                <a:spcPts val="0"/>
              </a:spcAft>
              <a:buNone/>
            </a:pPr>
            <a:endParaRPr sz="1000">
              <a:latin typeface="Inria Sans Light"/>
              <a:ea typeface="Inria Sans Light"/>
              <a:cs typeface="Inria Sans Light"/>
              <a:sym typeface="Inria Sans Light"/>
            </a:endParaRPr>
          </a:p>
        </p:txBody>
      </p:sp>
      <p:pic>
        <p:nvPicPr>
          <p:cNvPr id="116" name="Google Shape;116;p21"/>
          <p:cNvPicPr preferRelativeResize="0"/>
          <p:nvPr/>
        </p:nvPicPr>
        <p:blipFill>
          <a:blip r:embed="rId3">
            <a:alphaModFix/>
          </a:blip>
          <a:stretch>
            <a:fillRect/>
          </a:stretch>
        </p:blipFill>
        <p:spPr>
          <a:xfrm>
            <a:off x="-12" y="1387525"/>
            <a:ext cx="6791325" cy="2781300"/>
          </a:xfrm>
          <a:prstGeom prst="rect">
            <a:avLst/>
          </a:prstGeom>
          <a:noFill/>
          <a:ln>
            <a:noFill/>
          </a:ln>
        </p:spPr>
      </p:pic>
      <p:pic>
        <p:nvPicPr>
          <p:cNvPr id="117" name="Google Shape;117;p21"/>
          <p:cNvPicPr preferRelativeResize="0"/>
          <p:nvPr/>
        </p:nvPicPr>
        <p:blipFill>
          <a:blip r:embed="rId4">
            <a:alphaModFix/>
          </a:blip>
          <a:stretch>
            <a:fillRect/>
          </a:stretch>
        </p:blipFill>
        <p:spPr>
          <a:xfrm>
            <a:off x="6986938" y="1733138"/>
            <a:ext cx="2047888" cy="1677220"/>
          </a:xfrm>
          <a:prstGeom prst="rect">
            <a:avLst/>
          </a:prstGeom>
          <a:noFill/>
          <a:ln>
            <a:noFill/>
          </a:ln>
        </p:spPr>
      </p:pic>
      <p:sp>
        <p:nvSpPr>
          <p:cNvPr id="118" name="Google Shape;118;p21"/>
          <p:cNvSpPr txBox="1"/>
          <p:nvPr/>
        </p:nvSpPr>
        <p:spPr>
          <a:xfrm>
            <a:off x="102150" y="4814300"/>
            <a:ext cx="8939700" cy="28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Inria Sans Light"/>
                <a:ea typeface="Inria Sans Light"/>
                <a:cs typeface="Inria Sans Light"/>
                <a:sym typeface="Inria Sans Light"/>
              </a:rPr>
              <a:t>Image Source: https://sc01.alicdn.com/kf/HTB10W8ivcyYBuNkSnfoq6AWgVXan.jpg</a:t>
            </a:r>
            <a:endParaRPr>
              <a:latin typeface="Inria Sans Light"/>
              <a:ea typeface="Inria Sans Light"/>
              <a:cs typeface="Inria Sans Light"/>
              <a:sym typeface="Inria Sans Light"/>
            </a:endParaRPr>
          </a:p>
        </p:txBody>
      </p:sp>
      <p:sp>
        <p:nvSpPr>
          <p:cNvPr id="119" name="Google Shape;119;p21"/>
          <p:cNvSpPr txBox="1"/>
          <p:nvPr/>
        </p:nvSpPr>
        <p:spPr>
          <a:xfrm>
            <a:off x="6973475" y="1347575"/>
            <a:ext cx="2047800" cy="27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Inria Sans Light"/>
                <a:ea typeface="Inria Sans Light"/>
                <a:cs typeface="Inria Sans Light"/>
                <a:sym typeface="Inria Sans Light"/>
              </a:rPr>
              <a:t>Compressor</a:t>
            </a:r>
            <a:endParaRPr>
              <a:latin typeface="Inria Sans Light"/>
              <a:ea typeface="Inria Sans Light"/>
              <a:cs typeface="Inria Sans Light"/>
              <a:sym typeface="Inria Sans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Question 1</a:t>
            </a:r>
            <a:endParaRPr/>
          </a:p>
        </p:txBody>
      </p:sp>
      <p:sp>
        <p:nvSpPr>
          <p:cNvPr id="125" name="Google Shape;125;p22"/>
          <p:cNvSpPr txBox="1">
            <a:spLocks noGrp="1"/>
          </p:cNvSpPr>
          <p:nvPr>
            <p:ph type="body" idx="1"/>
          </p:nvPr>
        </p:nvSpPr>
        <p:spPr>
          <a:xfrm>
            <a:off x="855300" y="1506350"/>
            <a:ext cx="5087700" cy="3280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From 2→3:</a:t>
            </a:r>
            <a:endParaRPr/>
          </a:p>
          <a:p>
            <a:pPr marL="0" lvl="0" indent="0" algn="l" rtl="0">
              <a:spcBef>
                <a:spcPts val="0"/>
              </a:spcBef>
              <a:spcAft>
                <a:spcPts val="0"/>
              </a:spcAft>
              <a:buNone/>
            </a:pPr>
            <a:r>
              <a:rPr lang="en" sz="1600"/>
              <a:t>R-134a goes through condenser!</a:t>
            </a:r>
            <a:endParaRPr sz="1600"/>
          </a:p>
          <a:p>
            <a:pPr marL="457200" lvl="0" indent="-330200" algn="l" rtl="0">
              <a:spcBef>
                <a:spcPts val="0"/>
              </a:spcBef>
              <a:spcAft>
                <a:spcPts val="0"/>
              </a:spcAft>
              <a:buClr>
                <a:srgbClr val="000000"/>
              </a:buClr>
              <a:buSzPts val="1600"/>
              <a:buChar char="-"/>
            </a:pPr>
            <a:r>
              <a:rPr lang="en" sz="1600"/>
              <a:t>Superheated vapor to saturated liquid</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Initial Modelling Assumptions:</a:t>
            </a:r>
            <a:endParaRPr sz="1600"/>
          </a:p>
          <a:p>
            <a:pPr marL="457200" lvl="0" indent="-330200" algn="l" rtl="0">
              <a:spcBef>
                <a:spcPts val="0"/>
              </a:spcBef>
              <a:spcAft>
                <a:spcPts val="0"/>
              </a:spcAft>
              <a:buClr>
                <a:srgbClr val="000000"/>
              </a:buClr>
              <a:buSzPts val="1600"/>
              <a:buChar char="-"/>
            </a:pPr>
            <a:r>
              <a:rPr lang="en" sz="1600"/>
              <a:t>Model as heat exchanger, which means </a:t>
            </a:r>
            <a:r>
              <a:rPr lang="en" sz="1600" b="1">
                <a:latin typeface="Inria Sans"/>
                <a:ea typeface="Inria Sans"/>
                <a:cs typeface="Inria Sans"/>
                <a:sym typeface="Inria Sans"/>
              </a:rPr>
              <a:t>no change in pressure</a:t>
            </a:r>
            <a:endParaRPr sz="1600" b="1">
              <a:latin typeface="Inria Sans"/>
              <a:ea typeface="Inria Sans"/>
              <a:cs typeface="Inria Sans"/>
              <a:sym typeface="Inria Sans"/>
            </a:endParaRPr>
          </a:p>
          <a:p>
            <a:pPr marL="457200" lvl="0" indent="-330200" algn="l" rtl="0">
              <a:spcBef>
                <a:spcPts val="0"/>
              </a:spcBef>
              <a:spcAft>
                <a:spcPts val="0"/>
              </a:spcAft>
              <a:buClr>
                <a:srgbClr val="000000"/>
              </a:buClr>
              <a:buSzPts val="1600"/>
              <a:buChar char="-"/>
            </a:pPr>
            <a:r>
              <a:rPr lang="en" sz="1600"/>
              <a:t>Condenser has no work transfers</a:t>
            </a:r>
            <a:endParaRPr sz="1600"/>
          </a:p>
          <a:p>
            <a:pPr marL="457200" lvl="0" indent="-330200" algn="l" rtl="0">
              <a:spcBef>
                <a:spcPts val="0"/>
              </a:spcBef>
              <a:spcAft>
                <a:spcPts val="0"/>
              </a:spcAft>
              <a:buClr>
                <a:srgbClr val="000000"/>
              </a:buClr>
              <a:buSzPts val="1600"/>
              <a:buChar char="-"/>
            </a:pPr>
            <a:r>
              <a:rPr lang="en" sz="1600"/>
              <a:t>Condenser is in steady state</a:t>
            </a:r>
            <a:endParaRPr sz="1600"/>
          </a:p>
          <a:p>
            <a:pPr marL="457200" lvl="0" indent="-330200" algn="l" rtl="0">
              <a:spcBef>
                <a:spcPts val="0"/>
              </a:spcBef>
              <a:spcAft>
                <a:spcPts val="0"/>
              </a:spcAft>
              <a:buClr>
                <a:srgbClr val="000000"/>
              </a:buClr>
              <a:buSzPts val="1600"/>
              <a:buChar char="-"/>
            </a:pPr>
            <a:r>
              <a:rPr lang="en" sz="1600"/>
              <a:t>Condenser does not significantly change R-134a’s kinetic or potential energy</a:t>
            </a:r>
            <a:endParaRPr sz="1600"/>
          </a:p>
          <a:p>
            <a:pPr marL="0" lvl="0" indent="0" algn="l" rtl="0">
              <a:spcBef>
                <a:spcPts val="0"/>
              </a:spcBef>
              <a:spcAft>
                <a:spcPts val="0"/>
              </a:spcAft>
              <a:buNone/>
            </a:pPr>
            <a:endParaRPr sz="1600"/>
          </a:p>
        </p:txBody>
      </p:sp>
      <p:pic>
        <p:nvPicPr>
          <p:cNvPr id="126" name="Google Shape;126;p22"/>
          <p:cNvPicPr preferRelativeResize="0"/>
          <p:nvPr/>
        </p:nvPicPr>
        <p:blipFill>
          <a:blip r:embed="rId3">
            <a:alphaModFix/>
          </a:blip>
          <a:stretch>
            <a:fillRect/>
          </a:stretch>
        </p:blipFill>
        <p:spPr>
          <a:xfrm>
            <a:off x="6064350" y="0"/>
            <a:ext cx="3079651" cy="5143500"/>
          </a:xfrm>
          <a:prstGeom prst="rect">
            <a:avLst/>
          </a:prstGeom>
          <a:noFill/>
          <a:ln>
            <a:noFill/>
          </a:ln>
        </p:spPr>
      </p:pic>
      <p:sp>
        <p:nvSpPr>
          <p:cNvPr id="127" name="Google Shape;127;p22"/>
          <p:cNvSpPr txBox="1"/>
          <p:nvPr/>
        </p:nvSpPr>
        <p:spPr>
          <a:xfrm>
            <a:off x="0" y="0"/>
            <a:ext cx="1685700" cy="8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Inria Sans"/>
                <a:ea typeface="Inria Sans"/>
                <a:cs typeface="Inria Sans"/>
                <a:sym typeface="Inria Sans"/>
              </a:rPr>
              <a:t>Mass flow = 0.1 kg/s</a:t>
            </a:r>
            <a:r>
              <a:rPr lang="en" sz="1000">
                <a:latin typeface="Inria Sans Light"/>
                <a:ea typeface="Inria Sans Light"/>
                <a:cs typeface="Inria Sans Light"/>
                <a:sym typeface="Inria Sans Light"/>
              </a:rPr>
              <a:t> </a:t>
            </a:r>
            <a:endParaRPr sz="1000">
              <a:latin typeface="Inria Sans Light"/>
              <a:ea typeface="Inria Sans Light"/>
              <a:cs typeface="Inria Sans Light"/>
              <a:sym typeface="Inria Sans Light"/>
            </a:endParaRPr>
          </a:p>
          <a:p>
            <a:pPr marL="0" lvl="0" indent="0" algn="l" rtl="0">
              <a:spcBef>
                <a:spcPts val="0"/>
              </a:spcBef>
              <a:spcAft>
                <a:spcPts val="0"/>
              </a:spcAft>
              <a:buNone/>
            </a:pPr>
            <a:r>
              <a:rPr lang="en" sz="1000" b="1">
                <a:latin typeface="Inria Sans"/>
                <a:ea typeface="Inria Sans"/>
                <a:cs typeface="Inria Sans"/>
                <a:sym typeface="Inria Sans"/>
              </a:rPr>
              <a:t>P</a:t>
            </a:r>
            <a:r>
              <a:rPr lang="en" sz="1000" b="1" baseline="-25000">
                <a:latin typeface="Inria Sans"/>
                <a:ea typeface="Inria Sans"/>
                <a:cs typeface="Inria Sans"/>
                <a:sym typeface="Inria Sans"/>
              </a:rPr>
              <a:t>low</a:t>
            </a:r>
            <a:r>
              <a:rPr lang="en" sz="1000" b="1">
                <a:latin typeface="Inria Sans"/>
                <a:ea typeface="Inria Sans"/>
                <a:cs typeface="Inria Sans"/>
                <a:sym typeface="Inria Sans"/>
              </a:rPr>
              <a:t>= 0.14 MPa 	x</a:t>
            </a:r>
            <a:r>
              <a:rPr lang="en" sz="1000" b="1" baseline="-25000">
                <a:latin typeface="Inria Sans"/>
                <a:ea typeface="Inria Sans"/>
                <a:cs typeface="Inria Sans"/>
                <a:sym typeface="Inria Sans"/>
              </a:rPr>
              <a:t>1 </a:t>
            </a:r>
            <a:r>
              <a:rPr lang="en" sz="1000" b="1">
                <a:latin typeface="Inria Sans"/>
                <a:ea typeface="Inria Sans"/>
                <a:cs typeface="Inria Sans"/>
                <a:sym typeface="Inria Sans"/>
              </a:rPr>
              <a:t>= 1</a:t>
            </a:r>
            <a:r>
              <a:rPr lang="en" sz="1000">
                <a:latin typeface="Inria Sans Light"/>
                <a:ea typeface="Inria Sans Light"/>
                <a:cs typeface="Inria Sans Light"/>
                <a:sym typeface="Inria Sans Light"/>
              </a:rPr>
              <a:t> </a:t>
            </a:r>
            <a:endParaRPr sz="1000" b="1">
              <a:latin typeface="Inria Sans"/>
              <a:ea typeface="Inria Sans"/>
              <a:cs typeface="Inria Sans"/>
              <a:sym typeface="Inria Sans"/>
            </a:endParaRPr>
          </a:p>
          <a:p>
            <a:pPr marL="0" lvl="0" indent="0" algn="l" rtl="0">
              <a:spcBef>
                <a:spcPts val="0"/>
              </a:spcBef>
              <a:spcAft>
                <a:spcPts val="0"/>
              </a:spcAft>
              <a:buNone/>
            </a:pPr>
            <a:r>
              <a:rPr lang="en" sz="1000" b="1">
                <a:latin typeface="Inria Sans"/>
                <a:ea typeface="Inria Sans"/>
                <a:cs typeface="Inria Sans"/>
                <a:sym typeface="Inria Sans"/>
              </a:rPr>
              <a:t>P</a:t>
            </a:r>
            <a:r>
              <a:rPr lang="en" sz="1000" b="1" baseline="-25000">
                <a:latin typeface="Inria Sans"/>
                <a:ea typeface="Inria Sans"/>
                <a:cs typeface="Inria Sans"/>
                <a:sym typeface="Inria Sans"/>
              </a:rPr>
              <a:t>high</a:t>
            </a:r>
            <a:r>
              <a:rPr lang="en" sz="1000"/>
              <a:t>= </a:t>
            </a:r>
            <a:r>
              <a:rPr lang="en" sz="1000" b="1">
                <a:latin typeface="Inria Sans"/>
                <a:ea typeface="Inria Sans"/>
                <a:cs typeface="Inria Sans"/>
                <a:sym typeface="Inria Sans"/>
              </a:rPr>
              <a:t>1.2 MPa</a:t>
            </a:r>
            <a:r>
              <a:rPr lang="en" sz="1000">
                <a:latin typeface="Inria Sans Light"/>
                <a:ea typeface="Inria Sans Light"/>
                <a:cs typeface="Inria Sans Light"/>
                <a:sym typeface="Inria Sans Light"/>
              </a:rPr>
              <a:t> 	</a:t>
            </a:r>
            <a:r>
              <a:rPr lang="en" sz="1000" b="1">
                <a:latin typeface="Inria Sans"/>
                <a:ea typeface="Inria Sans"/>
                <a:cs typeface="Inria Sans"/>
                <a:sym typeface="Inria Sans"/>
              </a:rPr>
              <a:t>x</a:t>
            </a:r>
            <a:r>
              <a:rPr lang="en" sz="1000" b="1" baseline="-25000">
                <a:latin typeface="Inria Sans"/>
                <a:ea typeface="Inria Sans"/>
                <a:cs typeface="Inria Sans"/>
                <a:sym typeface="Inria Sans"/>
              </a:rPr>
              <a:t>3 </a:t>
            </a:r>
            <a:r>
              <a:rPr lang="en" sz="1000" b="1">
                <a:latin typeface="Inria Sans"/>
                <a:ea typeface="Inria Sans"/>
                <a:cs typeface="Inria Sans"/>
                <a:sym typeface="Inria Sans"/>
              </a:rPr>
              <a:t>= 0</a:t>
            </a:r>
            <a:r>
              <a:rPr lang="en" sz="1000">
                <a:latin typeface="Inria Sans Light"/>
                <a:ea typeface="Inria Sans Light"/>
                <a:cs typeface="Inria Sans Light"/>
                <a:sym typeface="Inria Sans Light"/>
              </a:rPr>
              <a:t> </a:t>
            </a:r>
            <a:endParaRPr sz="1000">
              <a:latin typeface="Inria Sans Light"/>
              <a:ea typeface="Inria Sans Light"/>
              <a:cs typeface="Inria Sans Light"/>
              <a:sym typeface="Inria Sans Light"/>
            </a:endParaRPr>
          </a:p>
          <a:p>
            <a:pPr marL="0" lvl="0" indent="0" algn="l" rtl="0">
              <a:spcBef>
                <a:spcPts val="0"/>
              </a:spcBef>
              <a:spcAft>
                <a:spcPts val="0"/>
              </a:spcAft>
              <a:buNone/>
            </a:pPr>
            <a:endParaRPr sz="1000">
              <a:latin typeface="Inria Sans Light"/>
              <a:ea typeface="Inria Sans Light"/>
              <a:cs typeface="Inria Sans Light"/>
              <a:sym typeface="Inria Sans Light"/>
            </a:endParaRPr>
          </a:p>
          <a:p>
            <a:pPr marL="0" lvl="0" indent="0" algn="l" rtl="0">
              <a:spcBef>
                <a:spcPts val="0"/>
              </a:spcBef>
              <a:spcAft>
                <a:spcPts val="0"/>
              </a:spcAft>
              <a:buNone/>
            </a:pPr>
            <a:endParaRPr sz="1000">
              <a:latin typeface="Inria Sans Light"/>
              <a:ea typeface="Inria Sans Light"/>
              <a:cs typeface="Inria Sans Light"/>
              <a:sym typeface="Inria Sans Light"/>
            </a:endParaRPr>
          </a:p>
        </p:txBody>
      </p:sp>
    </p:spTree>
  </p:cSld>
  <p:clrMapOvr>
    <a:masterClrMapping/>
  </p:clrMapOvr>
</p:sld>
</file>

<file path=ppt/theme/theme1.xml><?xml version="1.0" encoding="utf-8"?>
<a:theme xmlns:a="http://schemas.openxmlformats.org/drawingml/2006/main" name="Adrian template">
  <a:themeElements>
    <a:clrScheme name="Custom 347">
      <a:dk1>
        <a:srgbClr val="424650"/>
      </a:dk1>
      <a:lt1>
        <a:srgbClr val="FFFFFF"/>
      </a:lt1>
      <a:dk2>
        <a:srgbClr val="878A96"/>
      </a:dk2>
      <a:lt2>
        <a:srgbClr val="F6F6F5"/>
      </a:lt2>
      <a:accent1>
        <a:srgbClr val="ABB4B8"/>
      </a:accent1>
      <a:accent2>
        <a:srgbClr val="D6DAE0"/>
      </a:accent2>
      <a:accent3>
        <a:srgbClr val="E7ECF0"/>
      </a:accent3>
      <a:accent4>
        <a:srgbClr val="A99282"/>
      </a:accent4>
      <a:accent5>
        <a:srgbClr val="D1B8B0"/>
      </a:accent5>
      <a:accent6>
        <a:srgbClr val="DBCEC4"/>
      </a:accent6>
      <a:hlink>
        <a:srgbClr val="7E87A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2973</Words>
  <Application>Microsoft Office PowerPoint</Application>
  <PresentationFormat>On-screen Show (16:9)</PresentationFormat>
  <Paragraphs>333</Paragraphs>
  <Slides>40</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Inria Serif</vt:lpstr>
      <vt:lpstr>Inria Sans</vt:lpstr>
      <vt:lpstr>Arial</vt:lpstr>
      <vt:lpstr>Inria Sans Light</vt:lpstr>
      <vt:lpstr>Adrian template</vt:lpstr>
      <vt:lpstr>Thermodynamic Dissection of a Refrigeration Cycle</vt:lpstr>
      <vt:lpstr>Refrigeration Cycles</vt:lpstr>
      <vt:lpstr>Vapor Compression Cycle</vt:lpstr>
      <vt:lpstr>Given  Info.</vt:lpstr>
      <vt:lpstr>Question 1</vt:lpstr>
      <vt:lpstr>Question 1</vt:lpstr>
      <vt:lpstr>Question 1</vt:lpstr>
      <vt:lpstr>Question 1</vt:lpstr>
      <vt:lpstr>Question 1</vt:lpstr>
      <vt:lpstr>Question 1</vt:lpstr>
      <vt:lpstr>Question 1</vt:lpstr>
      <vt:lpstr>Question 1</vt:lpstr>
      <vt:lpstr>Question 1</vt:lpstr>
      <vt:lpstr>Question 1</vt:lpstr>
      <vt:lpstr>Question 1</vt:lpstr>
      <vt:lpstr>Question 1</vt:lpstr>
      <vt:lpstr>Question 2</vt:lpstr>
      <vt:lpstr>Question 2</vt:lpstr>
      <vt:lpstr>PowerPoint Presentation</vt:lpstr>
      <vt:lpstr>Question 3</vt:lpstr>
      <vt:lpstr>Question 3</vt:lpstr>
      <vt:lpstr>PowerPoint Presentation</vt:lpstr>
      <vt:lpstr>Question 4</vt:lpstr>
      <vt:lpstr>Question 4 </vt:lpstr>
      <vt:lpstr>Question 4 </vt:lpstr>
      <vt:lpstr>Question 4 </vt:lpstr>
      <vt:lpstr>Question 4 </vt:lpstr>
      <vt:lpstr>Question 5</vt:lpstr>
      <vt:lpstr>Question 5 </vt:lpstr>
      <vt:lpstr>Question 5 </vt:lpstr>
      <vt:lpstr>Question 5 </vt:lpstr>
      <vt:lpstr>PowerPoint Presentation</vt:lpstr>
      <vt:lpstr>Question 5 </vt:lpstr>
      <vt:lpstr>Question 6</vt:lpstr>
      <vt:lpstr>Question 6 </vt:lpstr>
      <vt:lpstr>Question 6 </vt:lpstr>
      <vt:lpstr>Question 6 </vt:lpstr>
      <vt:lpstr>Question 6 </vt:lpstr>
      <vt:lpstr>Question 6 </vt:lpstr>
      <vt:lpstr>Questions? Comments? Concerns?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Thermodynamic Dissection of a Refrigeration Cycle</dc:title>
  <cp:lastModifiedBy>Sheen Higgles</cp:lastModifiedBy>
  <cp:revision>1</cp:revision>
  <dcterms:modified xsi:type="dcterms:W3CDTF">2022-06-25T19:00:37Z</dcterms:modified>
</cp:coreProperties>
</file>